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6" r:id="rId2"/>
    <p:sldMasterId id="2147483686" r:id="rId3"/>
  </p:sldMasterIdLst>
  <p:notesMasterIdLst>
    <p:notesMasterId r:id="rId60"/>
  </p:notesMasterIdLst>
  <p:sldIdLst>
    <p:sldId id="311" r:id="rId4"/>
    <p:sldId id="312" r:id="rId5"/>
    <p:sldId id="299" r:id="rId6"/>
    <p:sldId id="300" r:id="rId7"/>
    <p:sldId id="301" r:id="rId8"/>
    <p:sldId id="302" r:id="rId9"/>
    <p:sldId id="331" r:id="rId10"/>
    <p:sldId id="303" r:id="rId11"/>
    <p:sldId id="304" r:id="rId12"/>
    <p:sldId id="262" r:id="rId13"/>
    <p:sldId id="263" r:id="rId14"/>
    <p:sldId id="264" r:id="rId15"/>
    <p:sldId id="313" r:id="rId16"/>
    <p:sldId id="265" r:id="rId17"/>
    <p:sldId id="266" r:id="rId18"/>
    <p:sldId id="305" r:id="rId19"/>
    <p:sldId id="267" r:id="rId20"/>
    <p:sldId id="268" r:id="rId21"/>
    <p:sldId id="269" r:id="rId22"/>
    <p:sldId id="270" r:id="rId23"/>
    <p:sldId id="315" r:id="rId24"/>
    <p:sldId id="316" r:id="rId25"/>
    <p:sldId id="289" r:id="rId26"/>
    <p:sldId id="307" r:id="rId27"/>
    <p:sldId id="308" r:id="rId28"/>
    <p:sldId id="314" r:id="rId29"/>
    <p:sldId id="273" r:id="rId30"/>
    <p:sldId id="274" r:id="rId31"/>
    <p:sldId id="317" r:id="rId32"/>
    <p:sldId id="290" r:id="rId33"/>
    <p:sldId id="323" r:id="rId34"/>
    <p:sldId id="276" r:id="rId35"/>
    <p:sldId id="277" r:id="rId36"/>
    <p:sldId id="279" r:id="rId37"/>
    <p:sldId id="318" r:id="rId38"/>
    <p:sldId id="293" r:id="rId39"/>
    <p:sldId id="319" r:id="rId40"/>
    <p:sldId id="320" r:id="rId41"/>
    <p:sldId id="322" r:id="rId42"/>
    <p:sldId id="283" r:id="rId43"/>
    <p:sldId id="284" r:id="rId44"/>
    <p:sldId id="285" r:id="rId45"/>
    <p:sldId id="321" r:id="rId46"/>
    <p:sldId id="287" r:id="rId47"/>
    <p:sldId id="309" r:id="rId48"/>
    <p:sldId id="324" r:id="rId49"/>
    <p:sldId id="333" r:id="rId50"/>
    <p:sldId id="332" r:id="rId51"/>
    <p:sldId id="310" r:id="rId52"/>
    <p:sldId id="325" r:id="rId53"/>
    <p:sldId id="326" r:id="rId54"/>
    <p:sldId id="294" r:id="rId55"/>
    <p:sldId id="327" r:id="rId56"/>
    <p:sldId id="329" r:id="rId57"/>
    <p:sldId id="328" r:id="rId58"/>
    <p:sldId id="330" r:id="rId5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3" autoAdjust="0"/>
    <p:restoredTop sz="77649" autoAdjust="0"/>
  </p:normalViewPr>
  <p:slideViewPr>
    <p:cSldViewPr snapToGrid="0">
      <p:cViewPr varScale="1">
        <p:scale>
          <a:sx n="72" d="100"/>
          <a:sy n="72" d="100"/>
        </p:scale>
        <p:origin x="172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0B7945-BED6-4BDC-8C17-3AB23312671A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930F1E0-6354-4B56-9361-BECFE6436D24}">
      <dgm:prSet phldrT="[Text]"/>
      <dgm:spPr/>
      <dgm:t>
        <a:bodyPr/>
        <a:lstStyle/>
        <a:p>
          <a:r>
            <a:rPr lang="en-US" dirty="0" smtClean="0"/>
            <a:t>I must finish my work before I can play </a:t>
          </a:r>
          <a:endParaRPr lang="en-GB" dirty="0"/>
        </a:p>
      </dgm:t>
    </dgm:pt>
    <dgm:pt modelId="{B883C32C-1860-4B46-99A8-E8801880C20D}" type="parTrans" cxnId="{DE2F4D19-1EBF-459F-BFA4-AD834DE049EE}">
      <dgm:prSet/>
      <dgm:spPr/>
      <dgm:t>
        <a:bodyPr/>
        <a:lstStyle/>
        <a:p>
          <a:endParaRPr lang="en-GB"/>
        </a:p>
      </dgm:t>
    </dgm:pt>
    <dgm:pt modelId="{4573353B-9AF9-49EF-AC24-84F3D06B64BB}" type="sibTrans" cxnId="{DE2F4D19-1EBF-459F-BFA4-AD834DE049EE}">
      <dgm:prSet/>
      <dgm:spPr/>
      <dgm:t>
        <a:bodyPr/>
        <a:lstStyle/>
        <a:p>
          <a:endParaRPr lang="en-GB"/>
        </a:p>
      </dgm:t>
    </dgm:pt>
    <dgm:pt modelId="{59BA6CDE-1164-4BB0-AE04-3040A0A37FA5}">
      <dgm:prSet phldrT="[Text]"/>
      <dgm:spPr/>
      <dgm:t>
        <a:bodyPr/>
        <a:lstStyle/>
        <a:p>
          <a:r>
            <a:rPr lang="en-US" dirty="0" smtClean="0"/>
            <a:t>I can play any time </a:t>
          </a:r>
          <a:endParaRPr lang="en-GB" dirty="0"/>
        </a:p>
      </dgm:t>
    </dgm:pt>
    <dgm:pt modelId="{79700E60-7BD5-4F7F-A43F-17537009C1BE}" type="parTrans" cxnId="{588A778D-DB0C-4C3D-89F8-4436680243C8}">
      <dgm:prSet/>
      <dgm:spPr/>
      <dgm:t>
        <a:bodyPr/>
        <a:lstStyle/>
        <a:p>
          <a:endParaRPr lang="en-GB"/>
        </a:p>
      </dgm:t>
    </dgm:pt>
    <dgm:pt modelId="{D74C2152-07E6-4621-AB9E-EB38C63B9B37}" type="sibTrans" cxnId="{588A778D-DB0C-4C3D-89F8-4436680243C8}">
      <dgm:prSet/>
      <dgm:spPr/>
      <dgm:t>
        <a:bodyPr/>
        <a:lstStyle/>
        <a:p>
          <a:endParaRPr lang="en-GB"/>
        </a:p>
      </dgm:t>
    </dgm:pt>
    <dgm:pt modelId="{153F58B8-8197-41E0-90F6-4EC030E3982C}" type="pres">
      <dgm:prSet presAssocID="{5E0B7945-BED6-4BDC-8C17-3AB23312671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71BDF91F-AB98-4837-A08D-24619A579A17}" type="pres">
      <dgm:prSet presAssocID="{5E0B7945-BED6-4BDC-8C17-3AB23312671A}" presName="hierFlow" presStyleCnt="0"/>
      <dgm:spPr/>
    </dgm:pt>
    <dgm:pt modelId="{D570C91F-12FD-43C2-94DB-DE8DF390A1F3}" type="pres">
      <dgm:prSet presAssocID="{5E0B7945-BED6-4BDC-8C17-3AB23312671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D6EDD38-B5E4-4BBD-9696-7C4B65AC6584}" type="pres">
      <dgm:prSet presAssocID="{D930F1E0-6354-4B56-9361-BECFE6436D24}" presName="Name17" presStyleCnt="0"/>
      <dgm:spPr/>
    </dgm:pt>
    <dgm:pt modelId="{BC798FD3-E14B-4968-9634-2BEB088EB7C5}" type="pres">
      <dgm:prSet presAssocID="{D930F1E0-6354-4B56-9361-BECFE6436D24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09431851-81B0-435C-B549-C8AE3C21E5D7}" type="pres">
      <dgm:prSet presAssocID="{D930F1E0-6354-4B56-9361-BECFE6436D24}" presName="hierChild2" presStyleCnt="0"/>
      <dgm:spPr/>
    </dgm:pt>
    <dgm:pt modelId="{7B207BAA-DBDD-4148-8B78-2DAF96BDC4A7}" type="pres">
      <dgm:prSet presAssocID="{79700E60-7BD5-4F7F-A43F-17537009C1BE}" presName="Name25" presStyleLbl="parChTrans1D2" presStyleIdx="0" presStyleCnt="1"/>
      <dgm:spPr/>
      <dgm:t>
        <a:bodyPr/>
        <a:lstStyle/>
        <a:p>
          <a:endParaRPr lang="en-GB"/>
        </a:p>
      </dgm:t>
    </dgm:pt>
    <dgm:pt modelId="{90DAB8B8-B2B1-4D2E-B722-214EA2628BA6}" type="pres">
      <dgm:prSet presAssocID="{79700E60-7BD5-4F7F-A43F-17537009C1BE}" presName="connTx" presStyleLbl="parChTrans1D2" presStyleIdx="0" presStyleCnt="1"/>
      <dgm:spPr/>
      <dgm:t>
        <a:bodyPr/>
        <a:lstStyle/>
        <a:p>
          <a:endParaRPr lang="en-GB"/>
        </a:p>
      </dgm:t>
    </dgm:pt>
    <dgm:pt modelId="{A63B515C-F6D0-4EA7-B217-68E73C38EB61}" type="pres">
      <dgm:prSet presAssocID="{59BA6CDE-1164-4BB0-AE04-3040A0A37FA5}" presName="Name30" presStyleCnt="0"/>
      <dgm:spPr/>
    </dgm:pt>
    <dgm:pt modelId="{30031748-F39D-4940-9024-F40518925F84}" type="pres">
      <dgm:prSet presAssocID="{59BA6CDE-1164-4BB0-AE04-3040A0A37FA5}" presName="level2Shape" presStyleLbl="node2" presStyleIdx="0" presStyleCnt="1"/>
      <dgm:spPr/>
      <dgm:t>
        <a:bodyPr/>
        <a:lstStyle/>
        <a:p>
          <a:endParaRPr lang="en-GB"/>
        </a:p>
      </dgm:t>
    </dgm:pt>
    <dgm:pt modelId="{CA15F966-AB6A-44F2-A21B-3F065161E925}" type="pres">
      <dgm:prSet presAssocID="{59BA6CDE-1164-4BB0-AE04-3040A0A37FA5}" presName="hierChild3" presStyleCnt="0"/>
      <dgm:spPr/>
    </dgm:pt>
    <dgm:pt modelId="{F4BF7DFB-E3DF-4302-8E45-F61A0219986E}" type="pres">
      <dgm:prSet presAssocID="{5E0B7945-BED6-4BDC-8C17-3AB23312671A}" presName="bgShapesFlow" presStyleCnt="0"/>
      <dgm:spPr/>
    </dgm:pt>
  </dgm:ptLst>
  <dgm:cxnLst>
    <dgm:cxn modelId="{DE2F4D19-1EBF-459F-BFA4-AD834DE049EE}" srcId="{5E0B7945-BED6-4BDC-8C17-3AB23312671A}" destId="{D930F1E0-6354-4B56-9361-BECFE6436D24}" srcOrd="0" destOrd="0" parTransId="{B883C32C-1860-4B46-99A8-E8801880C20D}" sibTransId="{4573353B-9AF9-49EF-AC24-84F3D06B64BB}"/>
    <dgm:cxn modelId="{588A778D-DB0C-4C3D-89F8-4436680243C8}" srcId="{D930F1E0-6354-4B56-9361-BECFE6436D24}" destId="{59BA6CDE-1164-4BB0-AE04-3040A0A37FA5}" srcOrd="0" destOrd="0" parTransId="{79700E60-7BD5-4F7F-A43F-17537009C1BE}" sibTransId="{D74C2152-07E6-4621-AB9E-EB38C63B9B37}"/>
    <dgm:cxn modelId="{52E2A22E-38FD-41D1-A553-B1632D7215F3}" type="presOf" srcId="{5E0B7945-BED6-4BDC-8C17-3AB23312671A}" destId="{153F58B8-8197-41E0-90F6-4EC030E3982C}" srcOrd="0" destOrd="0" presId="urn:microsoft.com/office/officeart/2005/8/layout/hierarchy5"/>
    <dgm:cxn modelId="{29DB4881-0688-4BE9-BA32-4E35925A2902}" type="presOf" srcId="{79700E60-7BD5-4F7F-A43F-17537009C1BE}" destId="{7B207BAA-DBDD-4148-8B78-2DAF96BDC4A7}" srcOrd="0" destOrd="0" presId="urn:microsoft.com/office/officeart/2005/8/layout/hierarchy5"/>
    <dgm:cxn modelId="{FE97600C-70BB-4D14-A54B-C741FF7F2475}" type="presOf" srcId="{79700E60-7BD5-4F7F-A43F-17537009C1BE}" destId="{90DAB8B8-B2B1-4D2E-B722-214EA2628BA6}" srcOrd="1" destOrd="0" presId="urn:microsoft.com/office/officeart/2005/8/layout/hierarchy5"/>
    <dgm:cxn modelId="{7CCD1FE3-6507-4923-9A25-363D9BE57795}" type="presOf" srcId="{D930F1E0-6354-4B56-9361-BECFE6436D24}" destId="{BC798FD3-E14B-4968-9634-2BEB088EB7C5}" srcOrd="0" destOrd="0" presId="urn:microsoft.com/office/officeart/2005/8/layout/hierarchy5"/>
    <dgm:cxn modelId="{1A96C0A2-61DC-4EF1-A754-6466A5F3CA0F}" type="presOf" srcId="{59BA6CDE-1164-4BB0-AE04-3040A0A37FA5}" destId="{30031748-F39D-4940-9024-F40518925F84}" srcOrd="0" destOrd="0" presId="urn:microsoft.com/office/officeart/2005/8/layout/hierarchy5"/>
    <dgm:cxn modelId="{B768E823-91B0-4ADC-ABB9-E186EA168D53}" type="presParOf" srcId="{153F58B8-8197-41E0-90F6-4EC030E3982C}" destId="{71BDF91F-AB98-4837-A08D-24619A579A17}" srcOrd="0" destOrd="0" presId="urn:microsoft.com/office/officeart/2005/8/layout/hierarchy5"/>
    <dgm:cxn modelId="{4E0AF41B-06C1-42F8-9D8C-5F4F15EDECDD}" type="presParOf" srcId="{71BDF91F-AB98-4837-A08D-24619A579A17}" destId="{D570C91F-12FD-43C2-94DB-DE8DF390A1F3}" srcOrd="0" destOrd="0" presId="urn:microsoft.com/office/officeart/2005/8/layout/hierarchy5"/>
    <dgm:cxn modelId="{714F8E8E-75BA-4225-940A-97A7BFF48E70}" type="presParOf" srcId="{D570C91F-12FD-43C2-94DB-DE8DF390A1F3}" destId="{CD6EDD38-B5E4-4BBD-9696-7C4B65AC6584}" srcOrd="0" destOrd="0" presId="urn:microsoft.com/office/officeart/2005/8/layout/hierarchy5"/>
    <dgm:cxn modelId="{F8FD1EA6-56CD-4F47-AD99-C8F40861ACCA}" type="presParOf" srcId="{CD6EDD38-B5E4-4BBD-9696-7C4B65AC6584}" destId="{BC798FD3-E14B-4968-9634-2BEB088EB7C5}" srcOrd="0" destOrd="0" presId="urn:microsoft.com/office/officeart/2005/8/layout/hierarchy5"/>
    <dgm:cxn modelId="{728B82AA-A518-49F8-968F-A01CB28BFE3B}" type="presParOf" srcId="{CD6EDD38-B5E4-4BBD-9696-7C4B65AC6584}" destId="{09431851-81B0-435C-B549-C8AE3C21E5D7}" srcOrd="1" destOrd="0" presId="urn:microsoft.com/office/officeart/2005/8/layout/hierarchy5"/>
    <dgm:cxn modelId="{35982B09-F3C0-44E3-9C77-B3C2FA849C1F}" type="presParOf" srcId="{09431851-81B0-435C-B549-C8AE3C21E5D7}" destId="{7B207BAA-DBDD-4148-8B78-2DAF96BDC4A7}" srcOrd="0" destOrd="0" presId="urn:microsoft.com/office/officeart/2005/8/layout/hierarchy5"/>
    <dgm:cxn modelId="{8D0C6406-F62F-4EFD-A944-29B2BFED7594}" type="presParOf" srcId="{7B207BAA-DBDD-4148-8B78-2DAF96BDC4A7}" destId="{90DAB8B8-B2B1-4D2E-B722-214EA2628BA6}" srcOrd="0" destOrd="0" presId="urn:microsoft.com/office/officeart/2005/8/layout/hierarchy5"/>
    <dgm:cxn modelId="{57675FEE-5917-4113-AC8B-D22BB9EF7DE5}" type="presParOf" srcId="{09431851-81B0-435C-B549-C8AE3C21E5D7}" destId="{A63B515C-F6D0-4EA7-B217-68E73C38EB61}" srcOrd="1" destOrd="0" presId="urn:microsoft.com/office/officeart/2005/8/layout/hierarchy5"/>
    <dgm:cxn modelId="{57290EDD-87FE-4B25-B8E5-2E4AD5C7A263}" type="presParOf" srcId="{A63B515C-F6D0-4EA7-B217-68E73C38EB61}" destId="{30031748-F39D-4940-9024-F40518925F84}" srcOrd="0" destOrd="0" presId="urn:microsoft.com/office/officeart/2005/8/layout/hierarchy5"/>
    <dgm:cxn modelId="{C3E01E14-D208-4A50-9E00-80C070BE056D}" type="presParOf" srcId="{A63B515C-F6D0-4EA7-B217-68E73C38EB61}" destId="{CA15F966-AB6A-44F2-A21B-3F065161E925}" srcOrd="1" destOrd="0" presId="urn:microsoft.com/office/officeart/2005/8/layout/hierarchy5"/>
    <dgm:cxn modelId="{30580786-91DE-4D03-B547-49894AF17F60}" type="presParOf" srcId="{153F58B8-8197-41E0-90F6-4EC030E3982C}" destId="{F4BF7DFB-E3DF-4302-8E45-F61A0219986E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0B7945-BED6-4BDC-8C17-3AB23312671A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930F1E0-6354-4B56-9361-BECFE6436D24}">
      <dgm:prSet phldrT="[Text]"/>
      <dgm:spPr/>
      <dgm:t>
        <a:bodyPr/>
        <a:lstStyle/>
        <a:p>
          <a:r>
            <a:rPr lang="en-US" dirty="0" smtClean="0"/>
            <a:t>Day 1</a:t>
          </a:r>
          <a:endParaRPr lang="en-GB" dirty="0"/>
        </a:p>
      </dgm:t>
    </dgm:pt>
    <dgm:pt modelId="{B883C32C-1860-4B46-99A8-E8801880C20D}" type="parTrans" cxnId="{DE2F4D19-1EBF-459F-BFA4-AD834DE049EE}">
      <dgm:prSet/>
      <dgm:spPr/>
      <dgm:t>
        <a:bodyPr/>
        <a:lstStyle/>
        <a:p>
          <a:endParaRPr lang="en-GB"/>
        </a:p>
      </dgm:t>
    </dgm:pt>
    <dgm:pt modelId="{4573353B-9AF9-49EF-AC24-84F3D06B64BB}" type="sibTrans" cxnId="{DE2F4D19-1EBF-459F-BFA4-AD834DE049EE}">
      <dgm:prSet/>
      <dgm:spPr/>
      <dgm:t>
        <a:bodyPr/>
        <a:lstStyle/>
        <a:p>
          <a:endParaRPr lang="en-GB"/>
        </a:p>
      </dgm:t>
    </dgm:pt>
    <dgm:pt modelId="{59BA6CDE-1164-4BB0-AE04-3040A0A37FA5}">
      <dgm:prSet phldrT="[Text]"/>
      <dgm:spPr/>
      <dgm:t>
        <a:bodyPr/>
        <a:lstStyle/>
        <a:p>
          <a:r>
            <a:rPr lang="en-GB" dirty="0" smtClean="0"/>
            <a:t>Day 30</a:t>
          </a:r>
          <a:endParaRPr lang="en-GB" dirty="0"/>
        </a:p>
      </dgm:t>
    </dgm:pt>
    <dgm:pt modelId="{79700E60-7BD5-4F7F-A43F-17537009C1BE}" type="parTrans" cxnId="{588A778D-DB0C-4C3D-89F8-4436680243C8}">
      <dgm:prSet/>
      <dgm:spPr/>
      <dgm:t>
        <a:bodyPr/>
        <a:lstStyle/>
        <a:p>
          <a:endParaRPr lang="en-GB"/>
        </a:p>
      </dgm:t>
    </dgm:pt>
    <dgm:pt modelId="{D74C2152-07E6-4621-AB9E-EB38C63B9B37}" type="sibTrans" cxnId="{588A778D-DB0C-4C3D-89F8-4436680243C8}">
      <dgm:prSet/>
      <dgm:spPr/>
      <dgm:t>
        <a:bodyPr/>
        <a:lstStyle/>
        <a:p>
          <a:endParaRPr lang="en-GB"/>
        </a:p>
      </dgm:t>
    </dgm:pt>
    <dgm:pt modelId="{153F58B8-8197-41E0-90F6-4EC030E3982C}" type="pres">
      <dgm:prSet presAssocID="{5E0B7945-BED6-4BDC-8C17-3AB23312671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71BDF91F-AB98-4837-A08D-24619A579A17}" type="pres">
      <dgm:prSet presAssocID="{5E0B7945-BED6-4BDC-8C17-3AB23312671A}" presName="hierFlow" presStyleCnt="0"/>
      <dgm:spPr/>
    </dgm:pt>
    <dgm:pt modelId="{D570C91F-12FD-43C2-94DB-DE8DF390A1F3}" type="pres">
      <dgm:prSet presAssocID="{5E0B7945-BED6-4BDC-8C17-3AB23312671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D6EDD38-B5E4-4BBD-9696-7C4B65AC6584}" type="pres">
      <dgm:prSet presAssocID="{D930F1E0-6354-4B56-9361-BECFE6436D24}" presName="Name17" presStyleCnt="0"/>
      <dgm:spPr/>
    </dgm:pt>
    <dgm:pt modelId="{BC798FD3-E14B-4968-9634-2BEB088EB7C5}" type="pres">
      <dgm:prSet presAssocID="{D930F1E0-6354-4B56-9361-BECFE6436D24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09431851-81B0-435C-B549-C8AE3C21E5D7}" type="pres">
      <dgm:prSet presAssocID="{D930F1E0-6354-4B56-9361-BECFE6436D24}" presName="hierChild2" presStyleCnt="0"/>
      <dgm:spPr/>
    </dgm:pt>
    <dgm:pt modelId="{7B207BAA-DBDD-4148-8B78-2DAF96BDC4A7}" type="pres">
      <dgm:prSet presAssocID="{79700E60-7BD5-4F7F-A43F-17537009C1BE}" presName="Name25" presStyleLbl="parChTrans1D2" presStyleIdx="0" presStyleCnt="1"/>
      <dgm:spPr/>
      <dgm:t>
        <a:bodyPr/>
        <a:lstStyle/>
        <a:p>
          <a:endParaRPr lang="en-GB"/>
        </a:p>
      </dgm:t>
    </dgm:pt>
    <dgm:pt modelId="{90DAB8B8-B2B1-4D2E-B722-214EA2628BA6}" type="pres">
      <dgm:prSet presAssocID="{79700E60-7BD5-4F7F-A43F-17537009C1BE}" presName="connTx" presStyleLbl="parChTrans1D2" presStyleIdx="0" presStyleCnt="1"/>
      <dgm:spPr/>
      <dgm:t>
        <a:bodyPr/>
        <a:lstStyle/>
        <a:p>
          <a:endParaRPr lang="en-GB"/>
        </a:p>
      </dgm:t>
    </dgm:pt>
    <dgm:pt modelId="{A63B515C-F6D0-4EA7-B217-68E73C38EB61}" type="pres">
      <dgm:prSet presAssocID="{59BA6CDE-1164-4BB0-AE04-3040A0A37FA5}" presName="Name30" presStyleCnt="0"/>
      <dgm:spPr/>
    </dgm:pt>
    <dgm:pt modelId="{30031748-F39D-4940-9024-F40518925F84}" type="pres">
      <dgm:prSet presAssocID="{59BA6CDE-1164-4BB0-AE04-3040A0A37FA5}" presName="level2Shape" presStyleLbl="node2" presStyleIdx="0" presStyleCnt="1"/>
      <dgm:spPr/>
      <dgm:t>
        <a:bodyPr/>
        <a:lstStyle/>
        <a:p>
          <a:endParaRPr lang="en-GB"/>
        </a:p>
      </dgm:t>
    </dgm:pt>
    <dgm:pt modelId="{CA15F966-AB6A-44F2-A21B-3F065161E925}" type="pres">
      <dgm:prSet presAssocID="{59BA6CDE-1164-4BB0-AE04-3040A0A37FA5}" presName="hierChild3" presStyleCnt="0"/>
      <dgm:spPr/>
    </dgm:pt>
    <dgm:pt modelId="{F4BF7DFB-E3DF-4302-8E45-F61A0219986E}" type="pres">
      <dgm:prSet presAssocID="{5E0B7945-BED6-4BDC-8C17-3AB23312671A}" presName="bgShapesFlow" presStyleCnt="0"/>
      <dgm:spPr/>
    </dgm:pt>
  </dgm:ptLst>
  <dgm:cxnLst>
    <dgm:cxn modelId="{588A778D-DB0C-4C3D-89F8-4436680243C8}" srcId="{D930F1E0-6354-4B56-9361-BECFE6436D24}" destId="{59BA6CDE-1164-4BB0-AE04-3040A0A37FA5}" srcOrd="0" destOrd="0" parTransId="{79700E60-7BD5-4F7F-A43F-17537009C1BE}" sibTransId="{D74C2152-07E6-4621-AB9E-EB38C63B9B37}"/>
    <dgm:cxn modelId="{A804C87A-4957-4C84-8427-5CDA6AE3F1E4}" type="presOf" srcId="{79700E60-7BD5-4F7F-A43F-17537009C1BE}" destId="{90DAB8B8-B2B1-4D2E-B722-214EA2628BA6}" srcOrd="1" destOrd="0" presId="urn:microsoft.com/office/officeart/2005/8/layout/hierarchy5"/>
    <dgm:cxn modelId="{DE2F4D19-1EBF-459F-BFA4-AD834DE049EE}" srcId="{5E0B7945-BED6-4BDC-8C17-3AB23312671A}" destId="{D930F1E0-6354-4B56-9361-BECFE6436D24}" srcOrd="0" destOrd="0" parTransId="{B883C32C-1860-4B46-99A8-E8801880C20D}" sibTransId="{4573353B-9AF9-49EF-AC24-84F3D06B64BB}"/>
    <dgm:cxn modelId="{ED7D9485-BC30-40B4-AD7F-652AEBB14CC1}" type="presOf" srcId="{79700E60-7BD5-4F7F-A43F-17537009C1BE}" destId="{7B207BAA-DBDD-4148-8B78-2DAF96BDC4A7}" srcOrd="0" destOrd="0" presId="urn:microsoft.com/office/officeart/2005/8/layout/hierarchy5"/>
    <dgm:cxn modelId="{4812BC4B-B452-4D05-94CD-C2A095E424E0}" type="presOf" srcId="{59BA6CDE-1164-4BB0-AE04-3040A0A37FA5}" destId="{30031748-F39D-4940-9024-F40518925F84}" srcOrd="0" destOrd="0" presId="urn:microsoft.com/office/officeart/2005/8/layout/hierarchy5"/>
    <dgm:cxn modelId="{3C1BF82E-20F9-41BD-BDC3-94D19B9F905A}" type="presOf" srcId="{5E0B7945-BED6-4BDC-8C17-3AB23312671A}" destId="{153F58B8-8197-41E0-90F6-4EC030E3982C}" srcOrd="0" destOrd="0" presId="urn:microsoft.com/office/officeart/2005/8/layout/hierarchy5"/>
    <dgm:cxn modelId="{6E36E06D-E5ED-4F94-A8E4-9F5E7440C260}" type="presOf" srcId="{D930F1E0-6354-4B56-9361-BECFE6436D24}" destId="{BC798FD3-E14B-4968-9634-2BEB088EB7C5}" srcOrd="0" destOrd="0" presId="urn:microsoft.com/office/officeart/2005/8/layout/hierarchy5"/>
    <dgm:cxn modelId="{925F2A32-A81E-45BB-AE23-9D3D610C715C}" type="presParOf" srcId="{153F58B8-8197-41E0-90F6-4EC030E3982C}" destId="{71BDF91F-AB98-4837-A08D-24619A579A17}" srcOrd="0" destOrd="0" presId="urn:microsoft.com/office/officeart/2005/8/layout/hierarchy5"/>
    <dgm:cxn modelId="{A43F9F4A-912E-45DD-81B2-E3C878E8C8C1}" type="presParOf" srcId="{71BDF91F-AB98-4837-A08D-24619A579A17}" destId="{D570C91F-12FD-43C2-94DB-DE8DF390A1F3}" srcOrd="0" destOrd="0" presId="urn:microsoft.com/office/officeart/2005/8/layout/hierarchy5"/>
    <dgm:cxn modelId="{2149990D-2A85-4BCC-A06E-5BDB604C77AB}" type="presParOf" srcId="{D570C91F-12FD-43C2-94DB-DE8DF390A1F3}" destId="{CD6EDD38-B5E4-4BBD-9696-7C4B65AC6584}" srcOrd="0" destOrd="0" presId="urn:microsoft.com/office/officeart/2005/8/layout/hierarchy5"/>
    <dgm:cxn modelId="{1204F587-3A3A-45C5-BD3C-8B85CF4D4CA8}" type="presParOf" srcId="{CD6EDD38-B5E4-4BBD-9696-7C4B65AC6584}" destId="{BC798FD3-E14B-4968-9634-2BEB088EB7C5}" srcOrd="0" destOrd="0" presId="urn:microsoft.com/office/officeart/2005/8/layout/hierarchy5"/>
    <dgm:cxn modelId="{E48B4B6E-043D-48B4-9833-2FD5EEA9DDC2}" type="presParOf" srcId="{CD6EDD38-B5E4-4BBD-9696-7C4B65AC6584}" destId="{09431851-81B0-435C-B549-C8AE3C21E5D7}" srcOrd="1" destOrd="0" presId="urn:microsoft.com/office/officeart/2005/8/layout/hierarchy5"/>
    <dgm:cxn modelId="{CA88DFC2-F055-4AEB-A24A-DDDF9306CDA6}" type="presParOf" srcId="{09431851-81B0-435C-B549-C8AE3C21E5D7}" destId="{7B207BAA-DBDD-4148-8B78-2DAF96BDC4A7}" srcOrd="0" destOrd="0" presId="urn:microsoft.com/office/officeart/2005/8/layout/hierarchy5"/>
    <dgm:cxn modelId="{6E96D541-598A-468D-8DD3-578FED69C397}" type="presParOf" srcId="{7B207BAA-DBDD-4148-8B78-2DAF96BDC4A7}" destId="{90DAB8B8-B2B1-4D2E-B722-214EA2628BA6}" srcOrd="0" destOrd="0" presId="urn:microsoft.com/office/officeart/2005/8/layout/hierarchy5"/>
    <dgm:cxn modelId="{9F123F40-EE5A-44F5-9DDD-108E2165AE35}" type="presParOf" srcId="{09431851-81B0-435C-B549-C8AE3C21E5D7}" destId="{A63B515C-F6D0-4EA7-B217-68E73C38EB61}" srcOrd="1" destOrd="0" presId="urn:microsoft.com/office/officeart/2005/8/layout/hierarchy5"/>
    <dgm:cxn modelId="{EFB0A89C-E66A-4BF1-913F-DE809C798FA0}" type="presParOf" srcId="{A63B515C-F6D0-4EA7-B217-68E73C38EB61}" destId="{30031748-F39D-4940-9024-F40518925F84}" srcOrd="0" destOrd="0" presId="urn:microsoft.com/office/officeart/2005/8/layout/hierarchy5"/>
    <dgm:cxn modelId="{C99AA8FD-CD74-4EAD-8526-4D46E4212661}" type="presParOf" srcId="{A63B515C-F6D0-4EA7-B217-68E73C38EB61}" destId="{CA15F966-AB6A-44F2-A21B-3F065161E925}" srcOrd="1" destOrd="0" presId="urn:microsoft.com/office/officeart/2005/8/layout/hierarchy5"/>
    <dgm:cxn modelId="{16C6997E-8276-4153-9B76-0A8603FC3FDD}" type="presParOf" srcId="{153F58B8-8197-41E0-90F6-4EC030E3982C}" destId="{F4BF7DFB-E3DF-4302-8E45-F61A0219986E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98FD3-E14B-4968-9634-2BEB088EB7C5}">
      <dsp:nvSpPr>
        <dsp:cNvPr id="0" name=""/>
        <dsp:cNvSpPr/>
      </dsp:nvSpPr>
      <dsp:spPr>
        <a:xfrm>
          <a:off x="195151" y="0"/>
          <a:ext cx="3266374" cy="1633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I must finish my work before I can play </a:t>
          </a:r>
          <a:endParaRPr lang="en-GB" sz="3500" kern="1200" dirty="0"/>
        </a:p>
      </dsp:txBody>
      <dsp:txXfrm>
        <a:off x="242985" y="47834"/>
        <a:ext cx="3170706" cy="1537519"/>
      </dsp:txXfrm>
    </dsp:sp>
    <dsp:sp modelId="{7B207BAA-DBDD-4148-8B78-2DAF96BDC4A7}">
      <dsp:nvSpPr>
        <dsp:cNvPr id="0" name=""/>
        <dsp:cNvSpPr/>
      </dsp:nvSpPr>
      <dsp:spPr>
        <a:xfrm>
          <a:off x="3461525" y="726593"/>
          <a:ext cx="1306549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1306549" y="900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4082136" y="783929"/>
        <a:ext cx="65327" cy="65327"/>
      </dsp:txXfrm>
    </dsp:sp>
    <dsp:sp modelId="{30031748-F39D-4940-9024-F40518925F84}">
      <dsp:nvSpPr>
        <dsp:cNvPr id="0" name=""/>
        <dsp:cNvSpPr/>
      </dsp:nvSpPr>
      <dsp:spPr>
        <a:xfrm>
          <a:off x="4768074" y="0"/>
          <a:ext cx="3266374" cy="1633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I can play any time </a:t>
          </a:r>
          <a:endParaRPr lang="en-GB" sz="3500" kern="1200" dirty="0"/>
        </a:p>
      </dsp:txBody>
      <dsp:txXfrm>
        <a:off x="4815908" y="47834"/>
        <a:ext cx="3170706" cy="15375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98FD3-E14B-4968-9634-2BEB088EB7C5}">
      <dsp:nvSpPr>
        <dsp:cNvPr id="0" name=""/>
        <dsp:cNvSpPr/>
      </dsp:nvSpPr>
      <dsp:spPr>
        <a:xfrm>
          <a:off x="195151" y="0"/>
          <a:ext cx="3266374" cy="1633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Day 1</a:t>
          </a:r>
          <a:endParaRPr lang="en-GB" sz="6500" kern="1200" dirty="0"/>
        </a:p>
      </dsp:txBody>
      <dsp:txXfrm>
        <a:off x="242985" y="47834"/>
        <a:ext cx="3170706" cy="1537519"/>
      </dsp:txXfrm>
    </dsp:sp>
    <dsp:sp modelId="{7B207BAA-DBDD-4148-8B78-2DAF96BDC4A7}">
      <dsp:nvSpPr>
        <dsp:cNvPr id="0" name=""/>
        <dsp:cNvSpPr/>
      </dsp:nvSpPr>
      <dsp:spPr>
        <a:xfrm>
          <a:off x="3461525" y="726593"/>
          <a:ext cx="1306549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1306549" y="900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4082136" y="783929"/>
        <a:ext cx="65327" cy="65327"/>
      </dsp:txXfrm>
    </dsp:sp>
    <dsp:sp modelId="{30031748-F39D-4940-9024-F40518925F84}">
      <dsp:nvSpPr>
        <dsp:cNvPr id="0" name=""/>
        <dsp:cNvSpPr/>
      </dsp:nvSpPr>
      <dsp:spPr>
        <a:xfrm>
          <a:off x="4768074" y="0"/>
          <a:ext cx="3266374" cy="1633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6500" kern="1200" dirty="0" smtClean="0"/>
            <a:t>Day 30</a:t>
          </a:r>
          <a:endParaRPr lang="en-GB" sz="6500" kern="1200" dirty="0"/>
        </a:p>
      </dsp:txBody>
      <dsp:txXfrm>
        <a:off x="4815908" y="47834"/>
        <a:ext cx="3170706" cy="15375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38F32AC2-A31C-449C-A8E1-BFC6DC48C4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6236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/>
              <a:t>What do you see here?</a:t>
            </a:r>
          </a:p>
          <a:p>
            <a:r>
              <a:rPr lang="en-GB" altLang="en-US" smtClean="0"/>
              <a:t>Young woman or old lady?</a:t>
            </a:r>
          </a:p>
        </p:txBody>
      </p:sp>
    </p:spTree>
    <p:extLst>
      <p:ext uri="{BB962C8B-B14F-4D97-AF65-F5344CB8AC3E}">
        <p14:creationId xmlns:p14="http://schemas.microsoft.com/office/powerpoint/2010/main" val="4282993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0E90E25-7D61-4FF9-BC96-44159AA1BB75}" type="slidenum">
              <a:rPr lang="en-GB" altLang="en-US" sz="1200"/>
              <a:pPr/>
              <a:t>13</a:t>
            </a:fld>
            <a:endParaRPr lang="en-GB" alt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dirty="0" smtClean="0"/>
              <a:t>Completed the questionnaire: You will be looking at your outcomes later.</a:t>
            </a:r>
          </a:p>
          <a:p>
            <a:r>
              <a:rPr lang="en-GB" altLang="en-US" dirty="0" smtClean="0"/>
              <a:t>Moving onto self assessment after a brief explanation of the framework.</a:t>
            </a:r>
          </a:p>
          <a:p>
            <a:endParaRPr lang="en-GB" altLang="en-US" dirty="0" smtClean="0"/>
          </a:p>
          <a:p>
            <a:r>
              <a:rPr lang="en-GB" altLang="en-US" dirty="0" smtClean="0"/>
              <a:t>Best fit – you decided – based on q results and this afternoon’s self assessment exercises.</a:t>
            </a:r>
          </a:p>
        </p:txBody>
      </p:sp>
    </p:spTree>
    <p:extLst>
      <p:ext uri="{BB962C8B-B14F-4D97-AF65-F5344CB8AC3E}">
        <p14:creationId xmlns:p14="http://schemas.microsoft.com/office/powerpoint/2010/main" val="932019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912FB08-4DC2-49AB-8C45-EB2CB2C5C49F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3058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22712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E82A9C-B3AB-40A7-BAFA-9336C00BA1D6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r>
              <a:rPr lang="en-GB" altLang="en-US" smtClean="0"/>
              <a:t>It is important to dispel layman’s meanings, and ensure that every preference is seen as equally valuable.</a:t>
            </a: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73677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F3416E-8874-4887-B8ED-0CBB8D266C11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30588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84978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179AF00-C529-4914-8AB5-A08E820D62F0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30588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20305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B67B653-12A3-4104-AB57-E6DE108BE735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30588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56351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B4BB7C9-DE90-4C4C-9223-E9169113B56E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30588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7692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98EA83AE-B2BA-4C52-A47F-AA16115F799F}" type="slidenum">
              <a:rPr lang="en-GB" altLang="en-US" sz="12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21</a:t>
            </a:fld>
            <a:endParaRPr lang="en-GB" altLang="en-US" sz="1200" smtClean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80353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A026C30-6C3F-4EE3-80B3-3AA1E70DBFF9}" type="slidenum">
              <a:rPr lang="en-GB" altLang="en-US" sz="1200"/>
              <a:pPr/>
              <a:t>22</a:t>
            </a:fld>
            <a:endParaRPr lang="en-GB" altLang="en-US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/>
              <a:t>How clear are you about your preference on this dimension?</a:t>
            </a:r>
          </a:p>
          <a:p>
            <a:endParaRPr lang="en-GB" altLang="en-US" smtClean="0"/>
          </a:p>
          <a:p>
            <a:r>
              <a:rPr lang="en-GB" altLang="en-US" smtClean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426302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8EC658F-C70A-4A7B-A2AD-381D945E94B8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0020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dirty="0" smtClean="0"/>
              <a:t>How many horses do you see in this picture?</a:t>
            </a: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38EDC8D-7DA6-46A1-8426-D60D96C7C37C}" type="slidenum">
              <a:rPr lang="en-GB" altLang="en-US" sz="1200"/>
              <a:pPr/>
              <a:t>4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1809462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41279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B96E07C-2B87-4152-826F-A9E79B20B77B}" type="slidenum">
              <a:rPr lang="en-GB" altLang="en-US" sz="1200"/>
              <a:pPr/>
              <a:t>26</a:t>
            </a:fld>
            <a:endParaRPr lang="en-GB" altLang="en-US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/>
              <a:t>What do you see here?</a:t>
            </a:r>
          </a:p>
        </p:txBody>
      </p:sp>
    </p:spTree>
    <p:extLst>
      <p:ext uri="{BB962C8B-B14F-4D97-AF65-F5344CB8AC3E}">
        <p14:creationId xmlns:p14="http://schemas.microsoft.com/office/powerpoint/2010/main" val="2997726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B38F078-0FAD-4561-BFAF-ABB4C06F0394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30588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30028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1D931B0-EBC8-4636-9CE5-648F5ECF5733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30588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93112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78076611-2B2D-43F4-BBCE-C568F73E6EA8}" type="slidenum">
              <a:rPr lang="en-GB" altLang="en-US" sz="12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29</a:t>
            </a:fld>
            <a:endParaRPr lang="en-GB" altLang="en-US" sz="1200" smtClean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/>
              <a:t>S – on a day when you are feeling particularly </a:t>
            </a:r>
          </a:p>
          <a:p>
            <a:r>
              <a:rPr lang="en-GB" altLang="en-US" smtClean="0"/>
              <a:t>uncharitable how would you describe Ns</a:t>
            </a:r>
          </a:p>
          <a:p>
            <a:r>
              <a:rPr lang="en-GB" altLang="en-US" smtClean="0"/>
              <a:t>N – ditto S</a:t>
            </a:r>
          </a:p>
        </p:txBody>
      </p:sp>
    </p:spTree>
    <p:extLst>
      <p:ext uri="{BB962C8B-B14F-4D97-AF65-F5344CB8AC3E}">
        <p14:creationId xmlns:p14="http://schemas.microsoft.com/office/powerpoint/2010/main" val="2621185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A1D2A5-4A42-4906-A601-1A55ADC17A36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2867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1" rIns="91424" bIns="45711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01675" indent="-2698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79500" indent="-215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11300" indent="-215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43100" indent="-215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00300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57500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4700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71900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ABF5874-84C4-4588-821B-3FA5C8542968}" type="slidenum">
              <a:rPr lang="en-GB" altLang="en-US" sz="1200">
                <a:latin typeface="Times" panose="02020603050405020304" pitchFamily="18" charset="0"/>
              </a:rPr>
              <a:pPr algn="r"/>
              <a:t>30</a:t>
            </a:fld>
            <a:endParaRPr lang="en-GB" altLang="en-US" sz="1200">
              <a:latin typeface="Times" panose="02020603050405020304" pitchFamily="18" charset="0"/>
            </a:endParaRPr>
          </a:p>
        </p:txBody>
      </p:sp>
      <p:sp>
        <p:nvSpPr>
          <p:cNvPr id="286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8288" y="4113213"/>
            <a:ext cx="6321425" cy="4843462"/>
          </a:xfrm>
          <a:noFill/>
        </p:spPr>
        <p:txBody>
          <a:bodyPr lIns="91424" tIns="45711" rIns="91424" bIns="45711"/>
          <a:lstStyle/>
          <a:p>
            <a:pPr eaLnBrk="1" hangingPunct="1"/>
            <a:r>
              <a:rPr lang="en-GB" altLang="en-US" sz="1100" b="1" dirty="0" smtClean="0"/>
              <a:t>How do you take in information?</a:t>
            </a:r>
          </a:p>
          <a:p>
            <a:pPr eaLnBrk="1" hangingPunct="1"/>
            <a:r>
              <a:rPr lang="en-GB" altLang="en-US" sz="1100" dirty="0" smtClean="0"/>
              <a:t>If you have a preference for </a:t>
            </a:r>
            <a:r>
              <a:rPr lang="en-GB" altLang="en-US" sz="1100" b="1" dirty="0" smtClean="0"/>
              <a:t>sensing</a:t>
            </a:r>
            <a:r>
              <a:rPr lang="en-GB" altLang="en-US" sz="1100" dirty="0" smtClean="0"/>
              <a:t>, you are comfortable with what is real, concrete, factual. You use your senses and rely on experience.  You focus on the present</a:t>
            </a:r>
          </a:p>
          <a:p>
            <a:pPr eaLnBrk="1" hangingPunct="1"/>
            <a:r>
              <a:rPr lang="en-GB" altLang="en-US" sz="1100" dirty="0" smtClean="0"/>
              <a:t>If you have a preference for </a:t>
            </a:r>
            <a:r>
              <a:rPr lang="en-GB" altLang="en-US" sz="1100" b="1" dirty="0" smtClean="0"/>
              <a:t>intuition</a:t>
            </a:r>
            <a:r>
              <a:rPr lang="en-GB" altLang="en-US" sz="1100" dirty="0" smtClean="0"/>
              <a:t>, you work by making patterns and seeing connections and meanings behind or inside the facts.  You use and trust your inspiration and focus on the future.</a:t>
            </a:r>
          </a:p>
        </p:txBody>
      </p:sp>
    </p:spTree>
    <p:extLst>
      <p:ext uri="{BB962C8B-B14F-4D97-AF65-F5344CB8AC3E}">
        <p14:creationId xmlns:p14="http://schemas.microsoft.com/office/powerpoint/2010/main" val="148500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4771A67-4A4A-44A3-BE98-756F35D337ED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30588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40971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3F88ECE-8D6D-412B-BB8A-18E15DF1D6D8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30588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880552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37D2DD7-D5C0-4CCA-9C8A-1E2A131203A2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30588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1422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2C5264D7-9EC5-4BDA-B7E7-DD5B0E254E72}" type="slidenum">
              <a:rPr lang="en-GB" altLang="en-US" sz="12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35</a:t>
            </a:fld>
            <a:endParaRPr lang="en-GB" altLang="en-US" sz="1200" smtClean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77939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/>
              <a:t>How many horses do you see in this picture?</a:t>
            </a:r>
          </a:p>
          <a:p>
            <a:endParaRPr lang="en-GB" altLang="en-US" smtClean="0"/>
          </a:p>
          <a:p>
            <a:r>
              <a:rPr lang="en-GB" altLang="en-US" smtClean="0"/>
              <a:t>What you see affects how you approach things.</a:t>
            </a: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723FFE1-8411-4153-AB88-A8D109A23B30}" type="slidenum">
              <a:rPr lang="en-GB" altLang="en-US" sz="1200"/>
              <a:pPr/>
              <a:t>5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4465627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BF81A7F-95F3-42D8-8EFD-CFCA35C86386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3686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1" rIns="91424" bIns="45711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01675" indent="-2698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79500" indent="-215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11300" indent="-215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43100" indent="-215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00300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57500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4700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71900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ACEC5FF-2E3F-477A-9121-D6584AE61014}" type="slidenum">
              <a:rPr lang="en-GB" altLang="en-US" sz="1200">
                <a:latin typeface="Times" panose="02020603050405020304" pitchFamily="18" charset="0"/>
              </a:rPr>
              <a:pPr algn="r"/>
              <a:t>36</a:t>
            </a:fld>
            <a:endParaRPr lang="en-GB" altLang="en-US" sz="1200">
              <a:latin typeface="Times" panose="02020603050405020304" pitchFamily="18" charset="0"/>
            </a:endParaRPr>
          </a:p>
        </p:txBody>
      </p:sp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1424" tIns="45711" rIns="91424" bIns="45711"/>
          <a:lstStyle/>
          <a:p>
            <a:pPr eaLnBrk="1" hangingPunct="1"/>
            <a:r>
              <a:rPr lang="en-GB" altLang="en-US" b="1" dirty="0" smtClean="0"/>
              <a:t>How do you make decisions?</a:t>
            </a:r>
          </a:p>
          <a:p>
            <a:pPr eaLnBrk="1" hangingPunct="1"/>
            <a:r>
              <a:rPr lang="en-GB" altLang="en-US" dirty="0" smtClean="0"/>
              <a:t>If you prefer </a:t>
            </a:r>
            <a:r>
              <a:rPr lang="en-GB" altLang="en-US" b="1" dirty="0" smtClean="0"/>
              <a:t>thinking</a:t>
            </a:r>
            <a:r>
              <a:rPr lang="en-GB" altLang="en-US" dirty="0" smtClean="0"/>
              <a:t>, you are concerned with the logical consequences and are comfortable with objective analysis.  Fairness means equal treatment for everyone.  Your goal is an objective standard of truth.</a:t>
            </a:r>
          </a:p>
          <a:p>
            <a:pPr eaLnBrk="1" hangingPunct="1"/>
            <a:endParaRPr lang="en-GB" altLang="en-US" dirty="0" smtClean="0"/>
          </a:p>
          <a:p>
            <a:pPr eaLnBrk="1" hangingPunct="1"/>
            <a:r>
              <a:rPr lang="en-GB" altLang="en-US" dirty="0" smtClean="0"/>
              <a:t>If you prefer </a:t>
            </a:r>
            <a:r>
              <a:rPr lang="en-GB" altLang="en-US" b="1" dirty="0" smtClean="0"/>
              <a:t>feeling</a:t>
            </a:r>
            <a:r>
              <a:rPr lang="en-GB" altLang="en-US" dirty="0" smtClean="0"/>
              <a:t>, you are concerned with effects on people and comfortable with subjective, value-based consideration.  Fairness means treating everyone as an individual.  Your goal is harmony.</a:t>
            </a:r>
          </a:p>
          <a:p>
            <a:pPr eaLnBrk="1" hangingPunct="1"/>
            <a:endParaRPr lang="en-GB" altLang="en-US" dirty="0" smtClean="0"/>
          </a:p>
          <a:p>
            <a:pPr eaLnBrk="1" hangingPunct="1"/>
            <a:r>
              <a:rPr lang="en-GB" altLang="en-US" dirty="0" smtClean="0"/>
              <a:t>This cartoon is perhaps not so directly related as the others, but the activity we’re doing later looks at another aspect of the thinking-feeling dimension so we have chance to think about it again.</a:t>
            </a:r>
          </a:p>
          <a:p>
            <a:pPr eaLnBrk="1" hangingPunct="1"/>
            <a:endParaRPr lang="en-GB" altLang="en-US" dirty="0" smtClean="0"/>
          </a:p>
          <a:p>
            <a:pPr eaLnBrk="1" hangingPunct="1"/>
            <a:r>
              <a:rPr lang="en-GB" altLang="en-US" b="1" dirty="0" smtClean="0"/>
              <a:t>Participants to mark on self assessment form</a:t>
            </a:r>
          </a:p>
          <a:p>
            <a:pPr eaLnBrk="1" hangingPunct="1"/>
            <a:r>
              <a:rPr lang="en-GB" altLang="en-US" dirty="0" smtClean="0"/>
              <a:t>-------------------------------------------------------------------</a:t>
            </a:r>
          </a:p>
          <a:p>
            <a:pPr eaLnBrk="1" hangingPunct="1"/>
            <a:r>
              <a:rPr lang="en-GB" altLang="en-US" b="1" dirty="0" smtClean="0"/>
              <a:t>MOVING ON TO THE NEXT ACTIVITY FOR J-P: PUT WORK/PLAY STATEMENTS ON WALLS</a:t>
            </a:r>
          </a:p>
          <a:p>
            <a:pPr eaLnBrk="1" hangingPunct="1"/>
            <a:r>
              <a:rPr lang="en-GB" altLang="en-US" dirty="0" smtClean="0"/>
              <a:t>Participants should stand nearest to the statement which suits them best, but may feel they want to be in the middle.  Discuss situations of work and play </a:t>
            </a:r>
            <a:r>
              <a:rPr lang="en-GB" altLang="en-US" dirty="0" err="1" smtClean="0"/>
              <a:t>etc</a:t>
            </a:r>
            <a:r>
              <a:rPr lang="en-GB" altLang="en-US" dirty="0" smtClean="0"/>
              <a:t> with people nearby to see if you need to swap places or move</a:t>
            </a:r>
          </a:p>
          <a:p>
            <a:pPr eaLnBrk="1" hangingPunct="1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56079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F3416E-8874-4887-B8ED-0CBB8D266C11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30588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333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8EC035-FC18-4862-B482-CF66F2190C94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30588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334609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0B84DB1-E28F-422F-A078-73CC2E79EFB4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30588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163416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17D102C-812A-45CF-8119-A15704730C53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706438"/>
            <a:ext cx="4514850" cy="3386137"/>
          </a:xfrm>
          <a:ln w="12700" cap="flat"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73563"/>
            <a:ext cx="5029200" cy="4092575"/>
          </a:xfrm>
          <a:noFill/>
        </p:spPr>
        <p:txBody>
          <a:bodyPr lIns="93496" tIns="46748" rIns="93496" bIns="46748"/>
          <a:lstStyle/>
          <a:p>
            <a:pPr eaLnBrk="1" hangingPunct="1"/>
            <a:r>
              <a:rPr lang="en-GB" altLang="en-US" smtClean="0"/>
              <a:t>A person who prefers Judging will work in a methodical way, perhaps ticking off milestones to demonstrate progress.</a:t>
            </a:r>
          </a:p>
          <a:p>
            <a:pPr eaLnBrk="1" hangingPunct="1"/>
            <a:r>
              <a:rPr lang="en-GB" altLang="en-US" smtClean="0"/>
              <a:t>A person who prefers Perceiving may take longer to search for information and will be triggered into action by an impending deadline. NB: Click once and the PowerPoint will draw all the lines for P automatically.</a:t>
            </a: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175564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0B4D0B4E-5B72-4EE9-92C5-F46922716CAE}" type="slidenum">
              <a:rPr lang="en-GB" altLang="en-US" sz="12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43</a:t>
            </a:fld>
            <a:endParaRPr lang="en-GB" altLang="en-US" sz="1200" smtClean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059246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F234119-0ABF-4CBA-AFC2-358E170433BE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30588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565956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E84898BF-395A-4A31-A5B1-EF8D3B4EADA3}" type="slidenum">
              <a:rPr lang="en-GB" altLang="en-US" sz="1000" smtClean="0">
                <a:solidFill>
                  <a:schemeClr val="tx1"/>
                </a:solidFill>
              </a:rPr>
              <a:pPr/>
              <a:t>45</a:t>
            </a:fld>
            <a:endParaRPr lang="en-GB" altLang="en-US" sz="10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5349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4505839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F32AC2-A31C-449C-A8E1-BFC6DC48C472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5150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/>
              <a:t>A bit of a jigsaw - Strip away experience and skills and ultimately the success of a team relies on a group of different personalities, working together to achieve a goal. Understanding your own and others’ behaviour within a team will help you to develop your teamwork style.</a:t>
            </a:r>
          </a:p>
          <a:p>
            <a:endParaRPr lang="en-GB" alt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BA5220A6-B592-4302-B28D-F1CC6A19A541}" type="slidenum">
              <a:rPr lang="en-GB" altLang="en-US" sz="12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6</a:t>
            </a:fld>
            <a:endParaRPr lang="en-GB" altLang="en-US" sz="1200" smtClean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1688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/>
              <a:t>Wednesdays       12-2pm 	           Underground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F32AC2-A31C-449C-A8E1-BFC6DC48C472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062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/>
              <a:t>What are the frustrations for you?</a:t>
            </a:r>
          </a:p>
          <a:p>
            <a:r>
              <a:rPr lang="en-GB" altLang="en-US" smtClean="0"/>
              <a:t>Were they being awkward or is was it because of who they are that they acted like that?</a:t>
            </a: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22DB6890-78EA-4501-A6D4-19698DCB73F4}" type="slidenum">
              <a:rPr lang="en-GB" altLang="en-US" sz="12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8</a:t>
            </a:fld>
            <a:endParaRPr lang="en-GB" altLang="en-US" sz="1200" smtClean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078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32776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6581825-FE9C-477E-A8BF-1A59E60B13CC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30588"/>
          </a:xfrm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51234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CC7CC6-F71E-460B-985E-2B98949A584B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30588"/>
          </a:xfrm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63134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0BDC139-9096-4076-87CE-2EDB76926181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30588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70914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644008" y="0"/>
            <a:ext cx="4499992" cy="6858000"/>
          </a:xfrm>
          <a:prstGeom prst="rect">
            <a:avLst/>
          </a:prstGeom>
          <a:solidFill>
            <a:srgbClr val="8EB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266578" y="1886850"/>
            <a:ext cx="3877200" cy="96175"/>
            <a:chOff x="5266578" y="1886850"/>
            <a:chExt cx="3877200" cy="9617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5266578" y="1886850"/>
              <a:ext cx="3877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5236761" y="1938025"/>
              <a:ext cx="9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4000" y="1973663"/>
            <a:ext cx="3329786" cy="864000"/>
          </a:xfrm>
        </p:spPr>
        <p:txBody>
          <a:bodyPr/>
          <a:lstStyle>
            <a:lvl1pPr>
              <a:lnSpc>
                <a:spcPts val="34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64000" y="2881399"/>
            <a:ext cx="3330583" cy="720000"/>
          </a:xfrm>
        </p:spPr>
        <p:txBody>
          <a:bodyPr/>
          <a:lstStyle>
            <a:lvl1pPr marL="0" indent="0" algn="l">
              <a:lnSpc>
                <a:spcPts val="1900"/>
              </a:lnSpc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Click to edit Master </a:t>
            </a:r>
            <a:br>
              <a:rPr lang="en-GB" noProof="0" dirty="0" smtClean="0"/>
            </a:br>
            <a:r>
              <a:rPr lang="en-GB" noProof="0" dirty="0" smtClean="0"/>
              <a:t>subtitle style</a:t>
            </a:r>
            <a:endParaRPr lang="en-GB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64162" y="3629942"/>
            <a:ext cx="3330000" cy="252000"/>
          </a:xfrm>
        </p:spPr>
        <p:txBody>
          <a:bodyPr/>
          <a:lstStyle>
            <a:lvl1pPr>
              <a:lnSpc>
                <a:spcPts val="1900"/>
              </a:lnSpc>
              <a:spcAft>
                <a:spcPts val="0"/>
              </a:spcAft>
              <a:defRPr sz="1400" b="1">
                <a:solidFill>
                  <a:schemeClr val="bg1"/>
                </a:solidFill>
              </a:defRPr>
            </a:lvl1pPr>
            <a:lvl2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2pPr>
            <a:lvl3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3pPr>
            <a:lvl4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4pPr>
            <a:lvl5pPr>
              <a:lnSpc>
                <a:spcPts val="1900"/>
              </a:lnSpc>
              <a:buNone/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364000" y="3848302"/>
            <a:ext cx="3330000" cy="252000"/>
          </a:xfrm>
        </p:spPr>
        <p:txBody>
          <a:bodyPr/>
          <a:lstStyle>
            <a:lvl1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1pPr>
            <a:lvl2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2pPr>
            <a:lvl3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3pPr>
            <a:lvl4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4pPr>
            <a:lvl5pPr>
              <a:lnSpc>
                <a:spcPts val="1900"/>
              </a:lnSpc>
              <a:spcAft>
                <a:spcPts val="0"/>
              </a:spcAft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UoS-LOGO-WHITE-236p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8223" y="444172"/>
            <a:ext cx="2124000" cy="531000"/>
          </a:xfrm>
          <a:prstGeom prst="rect">
            <a:avLst/>
          </a:prstGeom>
        </p:spPr>
      </p:pic>
      <p:pic>
        <p:nvPicPr>
          <p:cNvPr id="14" name="Picture 13" descr="BE-THE-DIFFERENCE-WHITE-293_5p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2343" y="6408000"/>
            <a:ext cx="2592000" cy="223448"/>
          </a:xfrm>
          <a:prstGeom prst="rect">
            <a:avLst/>
          </a:prstGeom>
        </p:spPr>
      </p:pic>
      <p:sp>
        <p:nvSpPr>
          <p:cNvPr id="1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644008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732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8BED34-F33C-47D5-A1A1-EE088E3152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331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D843C1-A24F-462D-BCA9-281ECFBEAD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3183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F67A8-FCEB-4792-A496-DF8EC867C7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5727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5720B5-DE4E-475E-B361-5B7403697A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3714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306E88-FE33-4392-8F72-FEE0DC36E5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2390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644008" y="0"/>
            <a:ext cx="4499992" cy="6858000"/>
          </a:xfrm>
          <a:prstGeom prst="rect">
            <a:avLst/>
          </a:prstGeom>
          <a:solidFill>
            <a:srgbClr val="376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266578" y="1886850"/>
            <a:ext cx="3877200" cy="96175"/>
            <a:chOff x="5266578" y="1886850"/>
            <a:chExt cx="3877200" cy="96175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5266578" y="1886850"/>
              <a:ext cx="3877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5236761" y="1938025"/>
              <a:ext cx="9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4000" y="1973663"/>
            <a:ext cx="3329786" cy="864000"/>
          </a:xfrm>
        </p:spPr>
        <p:txBody>
          <a:bodyPr/>
          <a:lstStyle>
            <a:lvl1pPr>
              <a:lnSpc>
                <a:spcPts val="34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64000" y="2881399"/>
            <a:ext cx="3330583" cy="720000"/>
          </a:xfrm>
        </p:spPr>
        <p:txBody>
          <a:bodyPr/>
          <a:lstStyle>
            <a:lvl1pPr marL="0" indent="0" algn="l">
              <a:lnSpc>
                <a:spcPts val="1900"/>
              </a:lnSpc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Click to edit Master </a:t>
            </a:r>
            <a:br>
              <a:rPr lang="en-GB" noProof="0" dirty="0" smtClean="0"/>
            </a:br>
            <a:r>
              <a:rPr lang="en-GB" noProof="0" dirty="0" smtClean="0"/>
              <a:t>subtitle style</a:t>
            </a:r>
            <a:endParaRPr lang="en-GB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64162" y="3629942"/>
            <a:ext cx="3330000" cy="252000"/>
          </a:xfrm>
        </p:spPr>
        <p:txBody>
          <a:bodyPr/>
          <a:lstStyle>
            <a:lvl1pPr>
              <a:lnSpc>
                <a:spcPts val="1900"/>
              </a:lnSpc>
              <a:spcAft>
                <a:spcPts val="0"/>
              </a:spcAft>
              <a:defRPr sz="1400" b="1">
                <a:solidFill>
                  <a:schemeClr val="bg1"/>
                </a:solidFill>
              </a:defRPr>
            </a:lvl1pPr>
            <a:lvl2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2pPr>
            <a:lvl3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3pPr>
            <a:lvl4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4pPr>
            <a:lvl5pPr>
              <a:lnSpc>
                <a:spcPts val="1900"/>
              </a:lnSpc>
              <a:buNone/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364000" y="3848302"/>
            <a:ext cx="3330000" cy="252000"/>
          </a:xfrm>
        </p:spPr>
        <p:txBody>
          <a:bodyPr/>
          <a:lstStyle>
            <a:lvl1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1pPr>
            <a:lvl2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2pPr>
            <a:lvl3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3pPr>
            <a:lvl4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4pPr>
            <a:lvl5pPr>
              <a:lnSpc>
                <a:spcPts val="1900"/>
              </a:lnSpc>
              <a:spcAft>
                <a:spcPts val="0"/>
              </a:spcAft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UoS-LOGO-WHITE-236p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8223" y="444172"/>
            <a:ext cx="2124000" cy="531000"/>
          </a:xfrm>
          <a:prstGeom prst="rect">
            <a:avLst/>
          </a:prstGeom>
        </p:spPr>
      </p:pic>
      <p:pic>
        <p:nvPicPr>
          <p:cNvPr id="14" name="Picture 13" descr="BE-THE-DIFFERENCE-WHITE-293_5p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2343" y="6408000"/>
            <a:ext cx="2592000" cy="223448"/>
          </a:xfrm>
          <a:prstGeom prst="rect">
            <a:avLst/>
          </a:prstGeom>
        </p:spPr>
      </p:pic>
      <p:sp>
        <p:nvSpPr>
          <p:cNvPr id="1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644008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87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No Image)">
    <p:bg>
      <p:bgPr>
        <a:solidFill>
          <a:srgbClr val="376F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58294" y="1877324"/>
            <a:ext cx="8784000" cy="96175"/>
            <a:chOff x="358294" y="1877324"/>
            <a:chExt cx="8784000" cy="9617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58294" y="1877324"/>
              <a:ext cx="8784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326158" y="1928499"/>
              <a:ext cx="9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126" y="1973663"/>
            <a:ext cx="8244000" cy="864000"/>
          </a:xfrm>
        </p:spPr>
        <p:txBody>
          <a:bodyPr/>
          <a:lstStyle>
            <a:lvl1pPr>
              <a:lnSpc>
                <a:spcPts val="34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0125" y="2881399"/>
            <a:ext cx="8244000" cy="720000"/>
          </a:xfrm>
        </p:spPr>
        <p:txBody>
          <a:bodyPr/>
          <a:lstStyle>
            <a:lvl1pPr marL="0" indent="0" algn="l">
              <a:lnSpc>
                <a:spcPts val="1900"/>
              </a:lnSpc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Click to edit Master </a:t>
            </a:r>
            <a:br>
              <a:rPr lang="en-GB" noProof="0" dirty="0" smtClean="0"/>
            </a:br>
            <a:r>
              <a:rPr lang="en-GB" noProof="0" dirty="0" smtClean="0"/>
              <a:t>subtitle style</a:t>
            </a:r>
            <a:endParaRPr lang="en-GB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0126" y="3629942"/>
            <a:ext cx="8244000" cy="252000"/>
          </a:xfrm>
        </p:spPr>
        <p:txBody>
          <a:bodyPr/>
          <a:lstStyle>
            <a:lvl1pPr>
              <a:lnSpc>
                <a:spcPts val="1900"/>
              </a:lnSpc>
              <a:spcAft>
                <a:spcPts val="0"/>
              </a:spcAft>
              <a:defRPr sz="1400" b="1">
                <a:solidFill>
                  <a:schemeClr val="bg1"/>
                </a:solidFill>
              </a:defRPr>
            </a:lvl1pPr>
            <a:lvl2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2pPr>
            <a:lvl3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3pPr>
            <a:lvl4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4pPr>
            <a:lvl5pPr>
              <a:lnSpc>
                <a:spcPts val="1900"/>
              </a:lnSpc>
              <a:buNone/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0126" y="3848302"/>
            <a:ext cx="8244000" cy="252000"/>
          </a:xfrm>
        </p:spPr>
        <p:txBody>
          <a:bodyPr/>
          <a:lstStyle>
            <a:lvl1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1pPr>
            <a:lvl2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2pPr>
            <a:lvl3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3pPr>
            <a:lvl4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4pPr>
            <a:lvl5pPr>
              <a:lnSpc>
                <a:spcPts val="1900"/>
              </a:lnSpc>
              <a:spcAft>
                <a:spcPts val="0"/>
              </a:spcAft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UoS-LOGO-WHITE-236p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8223" y="444172"/>
            <a:ext cx="2124000" cy="531000"/>
          </a:xfrm>
          <a:prstGeom prst="rect">
            <a:avLst/>
          </a:prstGeom>
        </p:spPr>
      </p:pic>
      <p:pic>
        <p:nvPicPr>
          <p:cNvPr id="14" name="Picture 13" descr="BE-THE-DIFFERENCE-WHITE-293_5p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2343" y="6408000"/>
            <a:ext cx="2592000" cy="2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40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(Image)">
    <p:bg>
      <p:bgPr>
        <a:solidFill>
          <a:srgbClr val="376F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57989" y="1877324"/>
            <a:ext cx="2905200" cy="96175"/>
            <a:chOff x="357989" y="1877324"/>
            <a:chExt cx="2905200" cy="9617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57989" y="1877324"/>
              <a:ext cx="2905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326158" y="1928499"/>
              <a:ext cx="9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1970402"/>
            <a:ext cx="2592000" cy="11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3160722"/>
            <a:ext cx="2592000" cy="27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216000" indent="-216000">
              <a:defRPr>
                <a:solidFill>
                  <a:schemeClr val="bg1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58438" y="0"/>
            <a:ext cx="5886000" cy="597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pic>
        <p:nvPicPr>
          <p:cNvPr id="11" name="Picture 10" descr="UoS-LOGO-WHITE-236p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400" y="6235200"/>
            <a:ext cx="1438537" cy="359634"/>
          </a:xfrm>
          <a:prstGeom prst="rect">
            <a:avLst/>
          </a:prstGeom>
        </p:spPr>
      </p:pic>
      <p:pic>
        <p:nvPicPr>
          <p:cNvPr id="14" name="Picture 13" descr="BE-THE-DIFFERENCE-WHITE-293_5p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2343" y="6408000"/>
            <a:ext cx="2592000" cy="2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66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(No Image)">
    <p:bg>
      <p:bgPr>
        <a:solidFill>
          <a:srgbClr val="376F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58294" y="1877324"/>
            <a:ext cx="8784000" cy="96175"/>
            <a:chOff x="358294" y="1877324"/>
            <a:chExt cx="8784000" cy="9617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58294" y="1877324"/>
              <a:ext cx="8784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326158" y="1928499"/>
              <a:ext cx="9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1970402"/>
            <a:ext cx="8280000" cy="11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3160722"/>
            <a:ext cx="8280000" cy="27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216000" indent="-216000">
              <a:defRPr>
                <a:solidFill>
                  <a:schemeClr val="bg1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pic>
        <p:nvPicPr>
          <p:cNvPr id="11" name="Picture 10" descr="UoS-LOGO-WHITE-236p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400" y="6235200"/>
            <a:ext cx="1438537" cy="359634"/>
          </a:xfrm>
          <a:prstGeom prst="rect">
            <a:avLst/>
          </a:prstGeom>
        </p:spPr>
      </p:pic>
      <p:pic>
        <p:nvPicPr>
          <p:cNvPr id="14" name="Picture 13" descr="BE-THE-DIFFERENCE-WHITE-293_5p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2343" y="6408000"/>
            <a:ext cx="2592000" cy="2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40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Large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0"/>
            <a:ext cx="3276000" cy="5976000"/>
          </a:xfrm>
          <a:prstGeom prst="rect">
            <a:avLst/>
          </a:prstGeom>
          <a:solidFill>
            <a:srgbClr val="376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400"/>
            <a:ext cx="2592000" cy="133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827406"/>
            <a:ext cx="2592000" cy="403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216000" indent="-216000">
              <a:defRPr>
                <a:solidFill>
                  <a:schemeClr val="bg1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58438" y="0"/>
            <a:ext cx="5886000" cy="59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49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No Image)">
    <p:bg>
      <p:bgPr>
        <a:solidFill>
          <a:srgbClr val="8EB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58294" y="1877324"/>
            <a:ext cx="8784000" cy="96175"/>
            <a:chOff x="358294" y="1877324"/>
            <a:chExt cx="8784000" cy="9617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58294" y="1877324"/>
              <a:ext cx="8784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326158" y="1928499"/>
              <a:ext cx="9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126" y="1973663"/>
            <a:ext cx="8244000" cy="864000"/>
          </a:xfrm>
        </p:spPr>
        <p:txBody>
          <a:bodyPr/>
          <a:lstStyle>
            <a:lvl1pPr>
              <a:lnSpc>
                <a:spcPts val="34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0125" y="2881399"/>
            <a:ext cx="8244000" cy="720000"/>
          </a:xfrm>
        </p:spPr>
        <p:txBody>
          <a:bodyPr/>
          <a:lstStyle>
            <a:lvl1pPr marL="0" indent="0" algn="l">
              <a:lnSpc>
                <a:spcPts val="1900"/>
              </a:lnSpc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Click to edit Master </a:t>
            </a:r>
            <a:br>
              <a:rPr lang="en-GB" noProof="0" dirty="0" smtClean="0"/>
            </a:br>
            <a:r>
              <a:rPr lang="en-GB" noProof="0" dirty="0" smtClean="0"/>
              <a:t>subtitle style</a:t>
            </a:r>
            <a:endParaRPr lang="en-GB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0126" y="3629942"/>
            <a:ext cx="8244000" cy="252000"/>
          </a:xfrm>
        </p:spPr>
        <p:txBody>
          <a:bodyPr/>
          <a:lstStyle>
            <a:lvl1pPr>
              <a:lnSpc>
                <a:spcPts val="1900"/>
              </a:lnSpc>
              <a:spcAft>
                <a:spcPts val="0"/>
              </a:spcAft>
              <a:defRPr sz="1400" b="1">
                <a:solidFill>
                  <a:schemeClr val="bg1"/>
                </a:solidFill>
              </a:defRPr>
            </a:lvl1pPr>
            <a:lvl2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2pPr>
            <a:lvl3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3pPr>
            <a:lvl4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4pPr>
            <a:lvl5pPr>
              <a:lnSpc>
                <a:spcPts val="1900"/>
              </a:lnSpc>
              <a:buNone/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0126" y="3848302"/>
            <a:ext cx="8244000" cy="252000"/>
          </a:xfrm>
        </p:spPr>
        <p:txBody>
          <a:bodyPr/>
          <a:lstStyle>
            <a:lvl1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1pPr>
            <a:lvl2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2pPr>
            <a:lvl3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3pPr>
            <a:lvl4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4pPr>
            <a:lvl5pPr>
              <a:lnSpc>
                <a:spcPts val="1900"/>
              </a:lnSpc>
              <a:spcAft>
                <a:spcPts val="0"/>
              </a:spcAft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UoS-LOGO-WHITE-236p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8223" y="444172"/>
            <a:ext cx="2124000" cy="531000"/>
          </a:xfrm>
          <a:prstGeom prst="rect">
            <a:avLst/>
          </a:prstGeom>
        </p:spPr>
      </p:pic>
      <p:pic>
        <p:nvPicPr>
          <p:cNvPr id="14" name="Picture 13" descr="BE-THE-DIFFERENCE-WHITE-293_5p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2343" y="6408000"/>
            <a:ext cx="2592000" cy="2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814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ext &amp;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76FB4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746E64"/>
                </a:solidFill>
              </a:defRPr>
            </a:lvl1pPr>
            <a:lvl2pPr>
              <a:defRPr>
                <a:solidFill>
                  <a:srgbClr val="746E64"/>
                </a:solidFill>
              </a:defRPr>
            </a:lvl2pPr>
            <a:lvl3pPr marL="216000" indent="-216000">
              <a:defRPr>
                <a:solidFill>
                  <a:srgbClr val="746E64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rgbClr val="746E64"/>
                </a:solidFill>
              </a:defRPr>
            </a:lvl4pPr>
            <a:lvl5pPr>
              <a:defRPr>
                <a:solidFill>
                  <a:srgbClr val="746E64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61426" y="0"/>
            <a:ext cx="4464000" cy="59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40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ext, Image, &amp;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672470" y="3754204"/>
            <a:ext cx="4464000" cy="2232000"/>
          </a:xfrm>
          <a:prstGeom prst="rect">
            <a:avLst/>
          </a:prstGeom>
          <a:solidFill>
            <a:srgbClr val="376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76FB4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ts val="2800"/>
              </a:lnSpc>
              <a:defRPr sz="2400" b="0">
                <a:solidFill>
                  <a:srgbClr val="746E64"/>
                </a:solidFill>
              </a:defRPr>
            </a:lvl1pPr>
            <a:lvl2pPr>
              <a:defRPr>
                <a:solidFill>
                  <a:srgbClr val="746E64"/>
                </a:solidFill>
              </a:defRPr>
            </a:lvl2pPr>
            <a:lvl3pPr marL="216000" indent="-216000">
              <a:defRPr>
                <a:solidFill>
                  <a:srgbClr val="746E64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rgbClr val="746E64"/>
                </a:solidFill>
              </a:defRPr>
            </a:lvl4pPr>
            <a:lvl5pPr>
              <a:defRPr>
                <a:solidFill>
                  <a:srgbClr val="746E64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61426" y="0"/>
            <a:ext cx="4464000" cy="3744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76056" y="3984675"/>
            <a:ext cx="3240857" cy="1836000"/>
          </a:xfrm>
        </p:spPr>
        <p:txBody>
          <a:bodyPr/>
          <a:lstStyle>
            <a:lvl1pPr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 sz="7200" b="0" baseline="-30000">
                <a:solidFill>
                  <a:schemeClr val="bg1"/>
                </a:solidFill>
              </a:defRPr>
            </a:lvl1pPr>
            <a:lvl2pPr marL="270000" indent="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0" indent="0" algn="r">
              <a:lnSpc>
                <a:spcPts val="2000"/>
              </a:lnSpc>
              <a:buNone/>
              <a:defRPr sz="7200" baseline="-36000">
                <a:solidFill>
                  <a:schemeClr val="bg1"/>
                </a:solidFill>
              </a:defRPr>
            </a:lvl3pPr>
            <a:lvl4pPr marL="269875" indent="0">
              <a:buNone/>
              <a:defRPr sz="1050" b="1"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“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”</a:t>
            </a:r>
          </a:p>
          <a:p>
            <a:pPr lvl="3"/>
            <a:r>
              <a:rPr lang="en-US" dirty="0" smtClean="0"/>
              <a:t>Fourth level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124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400"/>
            <a:ext cx="8280000" cy="1332000"/>
          </a:xfrm>
        </p:spPr>
        <p:txBody>
          <a:bodyPr/>
          <a:lstStyle>
            <a:lvl1pPr>
              <a:defRPr>
                <a:solidFill>
                  <a:srgbClr val="376FB4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827406"/>
            <a:ext cx="8280000" cy="4140000"/>
          </a:xfrm>
        </p:spPr>
        <p:txBody>
          <a:bodyPr/>
          <a:lstStyle>
            <a:lvl1pPr>
              <a:lnSpc>
                <a:spcPts val="2800"/>
              </a:lnSpc>
              <a:defRPr sz="2400" b="0">
                <a:solidFill>
                  <a:srgbClr val="376FB4"/>
                </a:solidFill>
              </a:defRPr>
            </a:lvl1pPr>
            <a:lvl2pPr>
              <a:defRPr>
                <a:solidFill>
                  <a:srgbClr val="746E64"/>
                </a:solidFill>
              </a:defRPr>
            </a:lvl2pPr>
            <a:lvl3pPr marL="216000" indent="-216000">
              <a:defRPr>
                <a:solidFill>
                  <a:srgbClr val="746E64"/>
                </a:solidFill>
              </a:defRPr>
            </a:lvl3pPr>
            <a:lvl4pPr marL="396000" indent="-216000">
              <a:buFont typeface="Symbol" pitchFamily="18" charset="2"/>
              <a:buChar char=""/>
              <a:defRPr/>
            </a:lvl4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7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ext and Image Elem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4715998" cy="5976000"/>
          </a:xfrm>
          <a:prstGeom prst="rect">
            <a:avLst/>
          </a:prstGeom>
          <a:solidFill>
            <a:srgbClr val="376FB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72470" y="0"/>
            <a:ext cx="4471529" cy="5976000"/>
          </a:xfrm>
          <a:prstGeom prst="rect">
            <a:avLst/>
          </a:prstGeom>
          <a:solidFill>
            <a:srgbClr val="376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83" y="431400"/>
            <a:ext cx="3348000" cy="133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4583" y="1809988"/>
            <a:ext cx="3348000" cy="3996000"/>
          </a:xfrm>
        </p:spPr>
        <p:txBody>
          <a:bodyPr/>
          <a:lstStyle>
            <a:lvl1pPr>
              <a:lnSpc>
                <a:spcPts val="2200"/>
              </a:lnSpc>
              <a:defRPr sz="16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216000" indent="-216000">
              <a:defRPr>
                <a:solidFill>
                  <a:schemeClr val="bg1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7544" y="404664"/>
            <a:ext cx="3744416" cy="5400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105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31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831">
                <a:solidFill>
                  <a:srgbClr val="000000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GB"/>
              <a:t>Your career, your way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31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E7D3C7E-3255-4A78-A4F8-6F68AD07D33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156164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644008" y="0"/>
            <a:ext cx="4499992" cy="6858000"/>
          </a:xfrm>
          <a:prstGeom prst="rect">
            <a:avLst/>
          </a:prstGeom>
          <a:solidFill>
            <a:srgbClr val="B40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266578" y="1886850"/>
            <a:ext cx="3877200" cy="96175"/>
            <a:chOff x="5266578" y="1886850"/>
            <a:chExt cx="3877200" cy="9617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5266578" y="1886850"/>
              <a:ext cx="3877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5236761" y="1938025"/>
              <a:ext cx="9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4000" y="1973663"/>
            <a:ext cx="3329786" cy="864000"/>
          </a:xfrm>
        </p:spPr>
        <p:txBody>
          <a:bodyPr/>
          <a:lstStyle>
            <a:lvl1pPr>
              <a:lnSpc>
                <a:spcPts val="34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64000" y="2881399"/>
            <a:ext cx="3330583" cy="720000"/>
          </a:xfrm>
        </p:spPr>
        <p:txBody>
          <a:bodyPr/>
          <a:lstStyle>
            <a:lvl1pPr marL="0" indent="0" algn="l">
              <a:lnSpc>
                <a:spcPts val="1900"/>
              </a:lnSpc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Click to edit Master </a:t>
            </a:r>
            <a:br>
              <a:rPr lang="en-GB" noProof="0" dirty="0" smtClean="0"/>
            </a:br>
            <a:r>
              <a:rPr lang="en-GB" noProof="0" dirty="0" smtClean="0"/>
              <a:t>subtitle style</a:t>
            </a:r>
            <a:endParaRPr lang="en-GB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64162" y="3629942"/>
            <a:ext cx="3330000" cy="252000"/>
          </a:xfrm>
        </p:spPr>
        <p:txBody>
          <a:bodyPr/>
          <a:lstStyle>
            <a:lvl1pPr>
              <a:lnSpc>
                <a:spcPts val="1900"/>
              </a:lnSpc>
              <a:spcAft>
                <a:spcPts val="0"/>
              </a:spcAft>
              <a:defRPr sz="1400" b="1">
                <a:solidFill>
                  <a:schemeClr val="bg1"/>
                </a:solidFill>
              </a:defRPr>
            </a:lvl1pPr>
            <a:lvl2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2pPr>
            <a:lvl3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3pPr>
            <a:lvl4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4pPr>
            <a:lvl5pPr>
              <a:lnSpc>
                <a:spcPts val="1900"/>
              </a:lnSpc>
              <a:buNone/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364000" y="3848302"/>
            <a:ext cx="3330000" cy="252000"/>
          </a:xfrm>
        </p:spPr>
        <p:txBody>
          <a:bodyPr/>
          <a:lstStyle>
            <a:lvl1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1pPr>
            <a:lvl2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2pPr>
            <a:lvl3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3pPr>
            <a:lvl4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4pPr>
            <a:lvl5pPr>
              <a:lnSpc>
                <a:spcPts val="1900"/>
              </a:lnSpc>
              <a:spcAft>
                <a:spcPts val="0"/>
              </a:spcAft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UoS-LOGO-WHITE-236p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8223" y="444172"/>
            <a:ext cx="2124000" cy="531000"/>
          </a:xfrm>
          <a:prstGeom prst="rect">
            <a:avLst/>
          </a:prstGeom>
        </p:spPr>
      </p:pic>
      <p:pic>
        <p:nvPicPr>
          <p:cNvPr id="14" name="Picture 13" descr="BE-THE-DIFFERENCE-WHITE-293_5p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2343" y="6408000"/>
            <a:ext cx="2592000" cy="223448"/>
          </a:xfrm>
          <a:prstGeom prst="rect">
            <a:avLst/>
          </a:prstGeom>
        </p:spPr>
      </p:pic>
      <p:sp>
        <p:nvSpPr>
          <p:cNvPr id="1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644008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4867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No Image)">
    <p:bg>
      <p:bgPr>
        <a:solidFill>
          <a:srgbClr val="B400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58294" y="1877324"/>
            <a:ext cx="8784000" cy="96175"/>
            <a:chOff x="358294" y="1877324"/>
            <a:chExt cx="8784000" cy="9617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58294" y="1877324"/>
              <a:ext cx="8784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326158" y="1928499"/>
              <a:ext cx="9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126" y="1973663"/>
            <a:ext cx="8244000" cy="864000"/>
          </a:xfrm>
        </p:spPr>
        <p:txBody>
          <a:bodyPr/>
          <a:lstStyle>
            <a:lvl1pPr>
              <a:lnSpc>
                <a:spcPts val="34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0125" y="2881399"/>
            <a:ext cx="8244000" cy="720000"/>
          </a:xfrm>
        </p:spPr>
        <p:txBody>
          <a:bodyPr/>
          <a:lstStyle>
            <a:lvl1pPr marL="0" indent="0" algn="l">
              <a:lnSpc>
                <a:spcPts val="1900"/>
              </a:lnSpc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Click to edit Master </a:t>
            </a:r>
            <a:br>
              <a:rPr lang="en-GB" noProof="0" dirty="0" smtClean="0"/>
            </a:br>
            <a:r>
              <a:rPr lang="en-GB" noProof="0" dirty="0" smtClean="0"/>
              <a:t>subtitle style</a:t>
            </a:r>
            <a:endParaRPr lang="en-GB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0126" y="3629942"/>
            <a:ext cx="8244000" cy="252000"/>
          </a:xfrm>
        </p:spPr>
        <p:txBody>
          <a:bodyPr/>
          <a:lstStyle>
            <a:lvl1pPr>
              <a:lnSpc>
                <a:spcPts val="1900"/>
              </a:lnSpc>
              <a:spcAft>
                <a:spcPts val="0"/>
              </a:spcAft>
              <a:defRPr sz="1400" b="1">
                <a:solidFill>
                  <a:schemeClr val="bg1"/>
                </a:solidFill>
              </a:defRPr>
            </a:lvl1pPr>
            <a:lvl2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2pPr>
            <a:lvl3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3pPr>
            <a:lvl4pPr>
              <a:lnSpc>
                <a:spcPts val="1900"/>
              </a:lnSpc>
              <a:defRPr sz="1600" b="0">
                <a:solidFill>
                  <a:schemeClr val="bg1"/>
                </a:solidFill>
              </a:defRPr>
            </a:lvl4pPr>
            <a:lvl5pPr>
              <a:lnSpc>
                <a:spcPts val="1900"/>
              </a:lnSpc>
              <a:buNone/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0126" y="3848302"/>
            <a:ext cx="8244000" cy="252000"/>
          </a:xfrm>
        </p:spPr>
        <p:txBody>
          <a:bodyPr/>
          <a:lstStyle>
            <a:lvl1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1pPr>
            <a:lvl2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2pPr>
            <a:lvl3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3pPr>
            <a:lvl4pPr>
              <a:lnSpc>
                <a:spcPts val="19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4pPr>
            <a:lvl5pPr>
              <a:lnSpc>
                <a:spcPts val="1900"/>
              </a:lnSpc>
              <a:spcAft>
                <a:spcPts val="0"/>
              </a:spcAft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UoS-LOGO-WHITE-236p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8223" y="444172"/>
            <a:ext cx="2124000" cy="531000"/>
          </a:xfrm>
          <a:prstGeom prst="rect">
            <a:avLst/>
          </a:prstGeom>
        </p:spPr>
      </p:pic>
      <p:pic>
        <p:nvPicPr>
          <p:cNvPr id="14" name="Picture 13" descr="BE-THE-DIFFERENCE-WHITE-293_5p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2343" y="6408000"/>
            <a:ext cx="2592000" cy="2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08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(Image)">
    <p:bg>
      <p:bgPr>
        <a:solidFill>
          <a:srgbClr val="B400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57989" y="1877324"/>
            <a:ext cx="2905200" cy="96175"/>
            <a:chOff x="357989" y="1877324"/>
            <a:chExt cx="2905200" cy="96175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357989" y="1877324"/>
              <a:ext cx="2905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326158" y="1928499"/>
              <a:ext cx="9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1970402"/>
            <a:ext cx="2592000" cy="11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3160722"/>
            <a:ext cx="2592000" cy="27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216000" indent="-216000">
              <a:defRPr>
                <a:solidFill>
                  <a:schemeClr val="bg1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58438" y="0"/>
            <a:ext cx="5886000" cy="597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pic>
        <p:nvPicPr>
          <p:cNvPr id="11" name="Picture 10" descr="UoS-LOGO-WHITE-236p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400" y="6235200"/>
            <a:ext cx="1438537" cy="359634"/>
          </a:xfrm>
          <a:prstGeom prst="rect">
            <a:avLst/>
          </a:prstGeom>
        </p:spPr>
      </p:pic>
      <p:pic>
        <p:nvPicPr>
          <p:cNvPr id="14" name="Picture 13" descr="BE-THE-DIFFERENCE-WHITE-293_5p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2343" y="6408000"/>
            <a:ext cx="2592000" cy="2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119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(No Image)">
    <p:bg>
      <p:bgPr>
        <a:solidFill>
          <a:srgbClr val="B400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58294" y="1877324"/>
            <a:ext cx="8784000" cy="96175"/>
            <a:chOff x="358294" y="1877324"/>
            <a:chExt cx="8784000" cy="96175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358294" y="1877324"/>
              <a:ext cx="8784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326158" y="1928499"/>
              <a:ext cx="9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1970402"/>
            <a:ext cx="8280000" cy="11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3160722"/>
            <a:ext cx="8280000" cy="27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216000" indent="-216000">
              <a:defRPr>
                <a:solidFill>
                  <a:schemeClr val="bg1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pic>
        <p:nvPicPr>
          <p:cNvPr id="11" name="Picture 10" descr="UoS-LOGO-WHITE-236p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400" y="6235200"/>
            <a:ext cx="1438537" cy="359634"/>
          </a:xfrm>
          <a:prstGeom prst="rect">
            <a:avLst/>
          </a:prstGeom>
        </p:spPr>
      </p:pic>
      <p:pic>
        <p:nvPicPr>
          <p:cNvPr id="14" name="Picture 13" descr="BE-THE-DIFFERENCE-WHITE-293_5p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2343" y="6408000"/>
            <a:ext cx="2592000" cy="2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06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Large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0"/>
            <a:ext cx="3276000" cy="5976000"/>
          </a:xfrm>
          <a:prstGeom prst="rect">
            <a:avLst/>
          </a:prstGeom>
          <a:solidFill>
            <a:srgbClr val="B40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400"/>
            <a:ext cx="2592000" cy="133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827406"/>
            <a:ext cx="2592000" cy="403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216000" indent="-216000">
              <a:defRPr>
                <a:solidFill>
                  <a:schemeClr val="bg1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58438" y="0"/>
            <a:ext cx="5886000" cy="59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07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(Image)">
    <p:bg>
      <p:bgPr>
        <a:solidFill>
          <a:srgbClr val="8EB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1970402"/>
            <a:ext cx="2592000" cy="11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3160722"/>
            <a:ext cx="2592000" cy="27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216000" indent="-216000">
              <a:defRPr>
                <a:solidFill>
                  <a:schemeClr val="bg1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58438" y="0"/>
            <a:ext cx="5886000" cy="5976000"/>
          </a:xfrm>
          <a:solidFill>
            <a:schemeClr val="bg1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pic>
        <p:nvPicPr>
          <p:cNvPr id="11" name="Picture 10" descr="UoS-LOGO-WHITE-236p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400" y="6235200"/>
            <a:ext cx="1438537" cy="359634"/>
          </a:xfrm>
          <a:prstGeom prst="rect">
            <a:avLst/>
          </a:prstGeom>
        </p:spPr>
      </p:pic>
      <p:pic>
        <p:nvPicPr>
          <p:cNvPr id="14" name="Picture 13" descr="BE-THE-DIFFERENCE-WHITE-293_5p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2343" y="6408000"/>
            <a:ext cx="2592000" cy="22344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57989" y="1877324"/>
            <a:ext cx="2905200" cy="96175"/>
            <a:chOff x="357989" y="1877324"/>
            <a:chExt cx="2905200" cy="9617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57989" y="1877324"/>
              <a:ext cx="2905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326158" y="1928499"/>
              <a:ext cx="9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52005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ext &amp;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40053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746E64"/>
                </a:solidFill>
              </a:defRPr>
            </a:lvl1pPr>
            <a:lvl2pPr>
              <a:defRPr>
                <a:solidFill>
                  <a:srgbClr val="746E64"/>
                </a:solidFill>
              </a:defRPr>
            </a:lvl2pPr>
            <a:lvl3pPr marL="216000" indent="-216000">
              <a:defRPr>
                <a:solidFill>
                  <a:srgbClr val="746E64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rgbClr val="746E64"/>
                </a:solidFill>
              </a:defRPr>
            </a:lvl4pPr>
            <a:lvl5pPr>
              <a:defRPr>
                <a:solidFill>
                  <a:srgbClr val="746E64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61426" y="0"/>
            <a:ext cx="4464000" cy="59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90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ext, Image, &amp;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672470" y="3754204"/>
            <a:ext cx="4464000" cy="2232000"/>
          </a:xfrm>
          <a:prstGeom prst="rect">
            <a:avLst/>
          </a:prstGeom>
          <a:solidFill>
            <a:srgbClr val="B40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40053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ts val="2800"/>
              </a:lnSpc>
              <a:defRPr sz="2400" b="0">
                <a:solidFill>
                  <a:srgbClr val="746E64"/>
                </a:solidFill>
              </a:defRPr>
            </a:lvl1pPr>
            <a:lvl2pPr>
              <a:defRPr>
                <a:solidFill>
                  <a:srgbClr val="746E64"/>
                </a:solidFill>
              </a:defRPr>
            </a:lvl2pPr>
            <a:lvl3pPr marL="216000" indent="-216000">
              <a:defRPr>
                <a:solidFill>
                  <a:srgbClr val="746E64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rgbClr val="746E64"/>
                </a:solidFill>
              </a:defRPr>
            </a:lvl4pPr>
            <a:lvl5pPr>
              <a:defRPr>
                <a:solidFill>
                  <a:srgbClr val="746E64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61426" y="0"/>
            <a:ext cx="4464000" cy="3744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76056" y="3984675"/>
            <a:ext cx="3240857" cy="1836000"/>
          </a:xfrm>
        </p:spPr>
        <p:txBody>
          <a:bodyPr/>
          <a:lstStyle>
            <a:lvl1pPr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 sz="7200" b="0" baseline="-30000">
                <a:solidFill>
                  <a:schemeClr val="bg1"/>
                </a:solidFill>
              </a:defRPr>
            </a:lvl1pPr>
            <a:lvl2pPr marL="270000" indent="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0" indent="0" algn="r">
              <a:lnSpc>
                <a:spcPts val="2000"/>
              </a:lnSpc>
              <a:buNone/>
              <a:defRPr sz="7200" baseline="-36000">
                <a:solidFill>
                  <a:schemeClr val="bg1"/>
                </a:solidFill>
              </a:defRPr>
            </a:lvl3pPr>
            <a:lvl4pPr marL="269875" indent="0">
              <a:buNone/>
              <a:defRPr sz="1050" b="1"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“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”</a:t>
            </a:r>
          </a:p>
          <a:p>
            <a:pPr lvl="3"/>
            <a:r>
              <a:rPr lang="en-US" dirty="0" smtClean="0"/>
              <a:t>Fourth level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516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400"/>
            <a:ext cx="8280000" cy="1332000"/>
          </a:xfrm>
        </p:spPr>
        <p:txBody>
          <a:bodyPr/>
          <a:lstStyle>
            <a:lvl1pPr>
              <a:defRPr>
                <a:solidFill>
                  <a:srgbClr val="B40053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827406"/>
            <a:ext cx="8280000" cy="4140000"/>
          </a:xfrm>
        </p:spPr>
        <p:txBody>
          <a:bodyPr/>
          <a:lstStyle>
            <a:lvl1pPr>
              <a:lnSpc>
                <a:spcPts val="2800"/>
              </a:lnSpc>
              <a:defRPr sz="2400" b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216000" indent="-216000">
              <a:defRPr>
                <a:solidFill>
                  <a:srgbClr val="746E64"/>
                </a:solidFill>
              </a:defRPr>
            </a:lvl3pPr>
            <a:lvl4pPr marL="396000" indent="-216000">
              <a:buFont typeface="Symbol" pitchFamily="18" charset="2"/>
              <a:buChar char=""/>
              <a:defRPr/>
            </a:lvl4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33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ext and Image Elem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4715998" cy="5976000"/>
          </a:xfrm>
          <a:prstGeom prst="rect">
            <a:avLst/>
          </a:prstGeom>
          <a:solidFill>
            <a:srgbClr val="B4005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72470" y="0"/>
            <a:ext cx="4471529" cy="5976000"/>
          </a:xfrm>
          <a:prstGeom prst="rect">
            <a:avLst/>
          </a:prstGeom>
          <a:solidFill>
            <a:srgbClr val="B40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83" y="431400"/>
            <a:ext cx="3348000" cy="133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4583" y="1809988"/>
            <a:ext cx="3348000" cy="3996000"/>
          </a:xfrm>
        </p:spPr>
        <p:txBody>
          <a:bodyPr/>
          <a:lstStyle>
            <a:lvl1pPr>
              <a:lnSpc>
                <a:spcPts val="2200"/>
              </a:lnSpc>
              <a:defRPr sz="16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216000" indent="-216000">
              <a:defRPr>
                <a:solidFill>
                  <a:schemeClr val="bg1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7544" y="404664"/>
            <a:ext cx="3744416" cy="5400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059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31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831">
                <a:solidFill>
                  <a:srgbClr val="000000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GB"/>
              <a:t>Your career, your way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31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E7D3C7E-3255-4A78-A4F8-6F68AD07D33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726430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706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(No Image)">
    <p:bg>
      <p:bgPr>
        <a:solidFill>
          <a:srgbClr val="8EB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58294" y="1877324"/>
            <a:ext cx="8784000" cy="96175"/>
            <a:chOff x="358294" y="1877324"/>
            <a:chExt cx="8784000" cy="9617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58294" y="1877324"/>
              <a:ext cx="8784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326158" y="1928499"/>
              <a:ext cx="9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1970402"/>
            <a:ext cx="8280000" cy="11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3160722"/>
            <a:ext cx="8280000" cy="27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216000" indent="-216000">
              <a:defRPr>
                <a:solidFill>
                  <a:schemeClr val="bg1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pic>
        <p:nvPicPr>
          <p:cNvPr id="11" name="Picture 10" descr="UoS-LOGO-WHITE-236p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400" y="6235200"/>
            <a:ext cx="1438537" cy="359634"/>
          </a:xfrm>
          <a:prstGeom prst="rect">
            <a:avLst/>
          </a:prstGeom>
        </p:spPr>
      </p:pic>
      <p:pic>
        <p:nvPicPr>
          <p:cNvPr id="14" name="Picture 13" descr="BE-THE-DIFFERENCE-WHITE-293_5p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2343" y="6408000"/>
            <a:ext cx="2592000" cy="2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Large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" y="0"/>
            <a:ext cx="3276000" cy="5976000"/>
          </a:xfrm>
          <a:prstGeom prst="rect">
            <a:avLst/>
          </a:prstGeom>
          <a:solidFill>
            <a:srgbClr val="8EB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400"/>
            <a:ext cx="2592000" cy="133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827406"/>
            <a:ext cx="2592000" cy="403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216000" indent="-216000">
              <a:defRPr>
                <a:solidFill>
                  <a:schemeClr val="bg1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3258438" y="0"/>
            <a:ext cx="5886000" cy="5976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		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		   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6593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ext &amp;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EBB38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746E64"/>
                </a:solidFill>
              </a:defRPr>
            </a:lvl1pPr>
            <a:lvl2pPr>
              <a:defRPr>
                <a:solidFill>
                  <a:srgbClr val="746E64"/>
                </a:solidFill>
              </a:defRPr>
            </a:lvl2pPr>
            <a:lvl3pPr marL="216000" indent="-216000">
              <a:defRPr>
                <a:solidFill>
                  <a:srgbClr val="746E64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rgbClr val="746E64"/>
                </a:solidFill>
              </a:defRPr>
            </a:lvl4pPr>
            <a:lvl5pPr>
              <a:defRPr>
                <a:solidFill>
                  <a:srgbClr val="746E64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61426" y="0"/>
            <a:ext cx="4464000" cy="5976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62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ext, Image, &amp;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672470" y="3754204"/>
            <a:ext cx="4464000" cy="2232000"/>
          </a:xfrm>
          <a:prstGeom prst="rect">
            <a:avLst/>
          </a:prstGeom>
          <a:solidFill>
            <a:srgbClr val="8EB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EBB38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ts val="2800"/>
              </a:lnSpc>
              <a:defRPr sz="2400" b="0">
                <a:solidFill>
                  <a:srgbClr val="746E64"/>
                </a:solidFill>
              </a:defRPr>
            </a:lvl1pPr>
            <a:lvl2pPr>
              <a:defRPr>
                <a:solidFill>
                  <a:srgbClr val="746E64"/>
                </a:solidFill>
              </a:defRPr>
            </a:lvl2pPr>
            <a:lvl3pPr marL="216000" indent="-216000">
              <a:defRPr>
                <a:solidFill>
                  <a:srgbClr val="746E64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rgbClr val="746E64"/>
                </a:solidFill>
              </a:defRPr>
            </a:lvl4pPr>
            <a:lvl5pPr>
              <a:defRPr>
                <a:solidFill>
                  <a:srgbClr val="746E64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61426" y="0"/>
            <a:ext cx="4464000" cy="374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                      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	Click icon to add picture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76056" y="3984675"/>
            <a:ext cx="3240857" cy="1836000"/>
          </a:xfrm>
        </p:spPr>
        <p:txBody>
          <a:bodyPr/>
          <a:lstStyle>
            <a:lvl1pPr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 sz="7200" b="0" baseline="-30000">
                <a:solidFill>
                  <a:schemeClr val="bg1"/>
                </a:solidFill>
              </a:defRPr>
            </a:lvl1pPr>
            <a:lvl2pPr marL="270000" indent="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0" indent="0" algn="r">
              <a:lnSpc>
                <a:spcPts val="2000"/>
              </a:lnSpc>
              <a:buNone/>
              <a:defRPr sz="7200" baseline="-36000">
                <a:solidFill>
                  <a:schemeClr val="bg1"/>
                </a:solidFill>
              </a:defRPr>
            </a:lvl3pPr>
            <a:lvl4pPr marL="269875" indent="0">
              <a:buNone/>
              <a:defRPr sz="1050" b="1"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“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”</a:t>
            </a:r>
          </a:p>
          <a:p>
            <a:pPr lvl="3"/>
            <a:r>
              <a:rPr lang="en-US" dirty="0" smtClean="0"/>
              <a:t>Fourth level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9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400"/>
            <a:ext cx="8280000" cy="1332000"/>
          </a:xfrm>
        </p:spPr>
        <p:txBody>
          <a:bodyPr/>
          <a:lstStyle>
            <a:lvl1pPr>
              <a:defRPr>
                <a:solidFill>
                  <a:srgbClr val="8EBB38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827406"/>
            <a:ext cx="8280000" cy="4140000"/>
          </a:xfrm>
        </p:spPr>
        <p:txBody>
          <a:bodyPr/>
          <a:lstStyle>
            <a:lvl1pPr>
              <a:lnSpc>
                <a:spcPts val="2800"/>
              </a:lnSpc>
              <a:defRPr sz="2400" b="0">
                <a:solidFill>
                  <a:srgbClr val="8EBB38"/>
                </a:solidFill>
              </a:defRPr>
            </a:lvl1pPr>
            <a:lvl3pPr marL="216000" indent="-216000">
              <a:defRPr/>
            </a:lvl3pPr>
            <a:lvl4pPr marL="396000" indent="-216000">
              <a:buFont typeface="Symbol" pitchFamily="18" charset="2"/>
              <a:buChar char=""/>
              <a:defRPr/>
            </a:lvl4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58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ext and Image Elem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4715998" cy="5976000"/>
          </a:xfrm>
          <a:prstGeom prst="rect">
            <a:avLst/>
          </a:prstGeom>
          <a:solidFill>
            <a:srgbClr val="8EBB3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72470" y="0"/>
            <a:ext cx="4471529" cy="5976000"/>
          </a:xfrm>
          <a:prstGeom prst="rect">
            <a:avLst/>
          </a:prstGeom>
          <a:solidFill>
            <a:srgbClr val="8EB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83" y="431400"/>
            <a:ext cx="3348000" cy="133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4583" y="1809988"/>
            <a:ext cx="3348000" cy="3996000"/>
          </a:xfrm>
        </p:spPr>
        <p:txBody>
          <a:bodyPr/>
          <a:lstStyle>
            <a:lvl1pPr>
              <a:lnSpc>
                <a:spcPts val="2200"/>
              </a:lnSpc>
              <a:defRPr sz="16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216000" indent="-216000">
              <a:defRPr>
                <a:solidFill>
                  <a:schemeClr val="bg1"/>
                </a:solidFill>
              </a:defRPr>
            </a:lvl3pPr>
            <a:lvl4pPr marL="396000" indent="-216000">
              <a:buFont typeface="Symbol" pitchFamily="18" charset="2"/>
              <a:buChar char="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404664"/>
            <a:ext cx="3744416" cy="54006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	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	Click icon to add picture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6221840"/>
            <a:ext cx="1560259" cy="4103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37131" r="8754" b="38116"/>
          <a:stretch/>
        </p:blipFill>
        <p:spPr>
          <a:xfrm>
            <a:off x="6650172" y="6362371"/>
            <a:ext cx="2494266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4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000" y="431400"/>
            <a:ext cx="3960000" cy="133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1827406"/>
            <a:ext cx="3960000" cy="41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16099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3000" b="1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Arial" pitchFamily="34" charset="0"/>
        <a:buNone/>
        <a:defRPr sz="1400" b="1" kern="1200">
          <a:solidFill>
            <a:srgbClr val="746E64"/>
          </a:solidFill>
          <a:latin typeface="Calibri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Arial" pitchFamily="34" charset="0"/>
        <a:buNone/>
        <a:defRPr sz="1400" kern="1200">
          <a:solidFill>
            <a:srgbClr val="746E64"/>
          </a:solidFill>
          <a:latin typeface="Calibri" pitchFamily="34" charset="0"/>
          <a:ea typeface="+mn-ea"/>
          <a:cs typeface="+mn-cs"/>
        </a:defRPr>
      </a:lvl2pPr>
      <a:lvl3pPr marL="216000" indent="-2160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SzPct val="120000"/>
        <a:buFont typeface="Arial" pitchFamily="34" charset="0"/>
        <a:buChar char="•"/>
        <a:defRPr sz="1400" kern="1200">
          <a:solidFill>
            <a:srgbClr val="746E64"/>
          </a:solidFill>
          <a:latin typeface="Calibri" pitchFamily="34" charset="0"/>
          <a:ea typeface="+mn-ea"/>
          <a:cs typeface="+mn-cs"/>
        </a:defRPr>
      </a:lvl3pPr>
      <a:lvl4pPr marL="396000" indent="-2160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Symbol" pitchFamily="18" charset="2"/>
        <a:buChar char="·"/>
        <a:defRPr sz="1400" kern="1200">
          <a:solidFill>
            <a:srgbClr val="746E64"/>
          </a:solidFill>
          <a:latin typeface="Calibri" pitchFamily="34" charset="0"/>
          <a:ea typeface="+mn-ea"/>
          <a:cs typeface="+mn-cs"/>
        </a:defRPr>
      </a:lvl4pPr>
      <a:lvl5pPr marL="0" indent="-2160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Arial" pitchFamily="34" charset="0"/>
        <a:buChar char="»"/>
        <a:defRPr sz="1400" kern="1200">
          <a:solidFill>
            <a:srgbClr val="746E64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000" y="431400"/>
            <a:ext cx="3960000" cy="133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1827406"/>
            <a:ext cx="3960000" cy="41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6176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97" r:id="rId10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3000" b="1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Arial" pitchFamily="34" charset="0"/>
        <a:buNone/>
        <a:defRPr sz="1400" b="1" kern="1200">
          <a:solidFill>
            <a:srgbClr val="746E64"/>
          </a:solidFill>
          <a:latin typeface="Calibri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Arial" pitchFamily="34" charset="0"/>
        <a:buNone/>
        <a:defRPr sz="1400" kern="1200">
          <a:solidFill>
            <a:srgbClr val="746E64"/>
          </a:solidFill>
          <a:latin typeface="Calibri" pitchFamily="34" charset="0"/>
          <a:ea typeface="+mn-ea"/>
          <a:cs typeface="+mn-cs"/>
        </a:defRPr>
      </a:lvl2pPr>
      <a:lvl3pPr marL="216000" indent="-2160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SzPct val="120000"/>
        <a:buFont typeface="Arial" pitchFamily="34" charset="0"/>
        <a:buChar char="•"/>
        <a:defRPr sz="1400" kern="1200">
          <a:solidFill>
            <a:srgbClr val="746E64"/>
          </a:solidFill>
          <a:latin typeface="Calibri" pitchFamily="34" charset="0"/>
          <a:ea typeface="+mn-ea"/>
          <a:cs typeface="+mn-cs"/>
        </a:defRPr>
      </a:lvl3pPr>
      <a:lvl4pPr marL="396000" indent="-2160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Symbol" pitchFamily="18" charset="2"/>
        <a:buChar char="·"/>
        <a:defRPr sz="1400" kern="1200">
          <a:solidFill>
            <a:srgbClr val="746E64"/>
          </a:solidFill>
          <a:latin typeface="Calibri" pitchFamily="34" charset="0"/>
          <a:ea typeface="+mn-ea"/>
          <a:cs typeface="+mn-cs"/>
        </a:defRPr>
      </a:lvl4pPr>
      <a:lvl5pPr marL="0" indent="-2160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Arial" pitchFamily="34" charset="0"/>
        <a:buChar char="»"/>
        <a:defRPr sz="1400" kern="1200">
          <a:solidFill>
            <a:srgbClr val="746E64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000" y="431400"/>
            <a:ext cx="3960000" cy="133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1827406"/>
            <a:ext cx="3960000" cy="41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8066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8" r:id="rId11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3000" b="1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Arial" pitchFamily="34" charset="0"/>
        <a:buNone/>
        <a:defRPr sz="1400" b="1" kern="1200">
          <a:solidFill>
            <a:srgbClr val="746E64"/>
          </a:solidFill>
          <a:latin typeface="Calibri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Arial" pitchFamily="34" charset="0"/>
        <a:buNone/>
        <a:defRPr sz="1400" kern="1200">
          <a:solidFill>
            <a:srgbClr val="746E64"/>
          </a:solidFill>
          <a:latin typeface="Calibri" pitchFamily="34" charset="0"/>
          <a:ea typeface="+mn-ea"/>
          <a:cs typeface="+mn-cs"/>
        </a:defRPr>
      </a:lvl2pPr>
      <a:lvl3pPr marL="216000" indent="-2160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SzPct val="120000"/>
        <a:buFont typeface="Arial" pitchFamily="34" charset="0"/>
        <a:buChar char="•"/>
        <a:defRPr sz="1400" kern="1200">
          <a:solidFill>
            <a:srgbClr val="746E64"/>
          </a:solidFill>
          <a:latin typeface="Calibri" pitchFamily="34" charset="0"/>
          <a:ea typeface="+mn-ea"/>
          <a:cs typeface="+mn-cs"/>
        </a:defRPr>
      </a:lvl3pPr>
      <a:lvl4pPr marL="396000" indent="-2160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Symbol" pitchFamily="18" charset="2"/>
        <a:buChar char="·"/>
        <a:defRPr sz="1400" kern="1200">
          <a:solidFill>
            <a:srgbClr val="746E64"/>
          </a:solidFill>
          <a:latin typeface="Calibri" pitchFamily="34" charset="0"/>
          <a:ea typeface="+mn-ea"/>
          <a:cs typeface="+mn-cs"/>
        </a:defRPr>
      </a:lvl4pPr>
      <a:lvl5pPr marL="0" indent="-2160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Arial" pitchFamily="34" charset="0"/>
        <a:buChar char="»"/>
        <a:defRPr sz="1400" kern="1200">
          <a:solidFill>
            <a:srgbClr val="746E64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oleObject" Target="file:///\\AD\Data\Shared\SocSci\Business\Centres\CAREERS\TESTS\Personality%20Assessments\MBTI\Kit%20Williams%20Masquerade.pd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eu.themyersbriggs.com/en/Using-Type/MBTI-Step-I-Typies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u.themyersbriggs.com/en/Using-Type/MBTI-Step-I-Typies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Type Dynamics	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Megan Davies, Deputy Head of Careers and Employability </a:t>
            </a:r>
          </a:p>
          <a:p>
            <a:r>
              <a:rPr lang="en-GB" dirty="0" smtClean="0"/>
              <a:t>Rod Furnish, Careers &amp; Employability Consultant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363786" y="4073872"/>
            <a:ext cx="3330000" cy="252000"/>
          </a:xfrm>
        </p:spPr>
        <p:txBody>
          <a:bodyPr/>
          <a:lstStyle/>
          <a:p>
            <a:r>
              <a:rPr lang="en-GB" dirty="0" smtClean="0"/>
              <a:t>October 2017</a:t>
            </a:r>
            <a:endParaRPr lang="en-GB" dirty="0"/>
          </a:p>
        </p:txBody>
      </p:sp>
      <p:pic>
        <p:nvPicPr>
          <p:cNvPr id="7" name="Picture 3" descr="S-N cartoon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55576" y="19935920"/>
            <a:ext cx="645065" cy="952594"/>
          </a:xfrm>
          <a:noFill/>
        </p:spPr>
      </p:pic>
      <p:pic>
        <p:nvPicPr>
          <p:cNvPr id="2050" name="Picture 2" descr="https://www.opp.com/-/media/Images/Content-images/MBTITypeTables/MBTI_Drinks_type_table/Drink_Type_table_EN/TypeTable.jpg?la=en&amp;hash=72CA1F3DC639C700717177638D991977A93D3D6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34"/>
          <a:stretch/>
        </p:blipFill>
        <p:spPr bwMode="auto">
          <a:xfrm>
            <a:off x="-1" y="1181100"/>
            <a:ext cx="4641255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2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What is a preference?</a:t>
            </a:r>
            <a:endParaRPr lang="en-US" altLang="en-US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Write your signature on a piece of paper.</a:t>
            </a:r>
          </a:p>
          <a:p>
            <a:endParaRPr lang="en-GB" altLang="en-US" dirty="0">
              <a:ea typeface="ＭＳ Ｐゴシック" panose="020B0600070205080204" pitchFamily="34" charset="-128"/>
            </a:endParaRPr>
          </a:p>
          <a:p>
            <a:r>
              <a:rPr lang="en-GB" altLang="en-US" dirty="0" smtClean="0">
                <a:ea typeface="ＭＳ Ｐゴシック" panose="020B0600070205080204" pitchFamily="34" charset="-128"/>
              </a:rPr>
              <a:t>Now </a:t>
            </a:r>
            <a:r>
              <a:rPr lang="en-GB" altLang="en-US" dirty="0">
                <a:ea typeface="ＭＳ Ｐゴシック" panose="020B0600070205080204" pitchFamily="34" charset="-128"/>
              </a:rPr>
              <a:t>do it again with the OTHER hand!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buFontTx/>
              <a:buNone/>
            </a:pPr>
            <a:endParaRPr lang="en-GB" altLang="en-US" dirty="0" smtClean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lang="en-GB" sz="9600" dirty="0" smtClean="0">
                <a:latin typeface="Freestyle Script" panose="030804020302050B0404" pitchFamily="66" charset="0"/>
              </a:rPr>
              <a:t>My name</a:t>
            </a:r>
            <a:endParaRPr lang="en-GB" sz="9600" dirty="0">
              <a:latin typeface="Freestyle Script" panose="030804020302050B0404" pitchFamily="66" charset="0"/>
            </a:endParaRPr>
          </a:p>
        </p:txBody>
      </p:sp>
      <p:grpSp>
        <p:nvGrpSpPr>
          <p:cNvPr id="17416" name="Group 8"/>
          <p:cNvGrpSpPr>
            <a:grpSpLocks/>
          </p:cNvGrpSpPr>
          <p:nvPr/>
        </p:nvGrpSpPr>
        <p:grpSpPr bwMode="auto">
          <a:xfrm>
            <a:off x="5917907" y="722313"/>
            <a:ext cx="1951038" cy="1674812"/>
            <a:chOff x="4578" y="2544"/>
            <a:chExt cx="710" cy="511"/>
          </a:xfrm>
        </p:grpSpPr>
        <p:sp>
          <p:nvSpPr>
            <p:cNvPr id="3082" name="Freeform 9"/>
            <p:cNvSpPr>
              <a:spLocks/>
            </p:cNvSpPr>
            <p:nvPr/>
          </p:nvSpPr>
          <p:spPr bwMode="auto">
            <a:xfrm>
              <a:off x="5167" y="2552"/>
              <a:ext cx="115" cy="150"/>
            </a:xfrm>
            <a:custGeom>
              <a:avLst/>
              <a:gdLst>
                <a:gd name="T0" fmla="*/ 10 w 230"/>
                <a:gd name="T1" fmla="*/ 18 h 301"/>
                <a:gd name="T2" fmla="*/ 10 w 230"/>
                <a:gd name="T3" fmla="*/ 19 h 301"/>
                <a:gd name="T4" fmla="*/ 9 w 230"/>
                <a:gd name="T5" fmla="*/ 22 h 301"/>
                <a:gd name="T6" fmla="*/ 8 w 230"/>
                <a:gd name="T7" fmla="*/ 26 h 301"/>
                <a:gd name="T8" fmla="*/ 6 w 230"/>
                <a:gd name="T9" fmla="*/ 33 h 301"/>
                <a:gd name="T10" fmla="*/ 4 w 230"/>
                <a:gd name="T11" fmla="*/ 40 h 301"/>
                <a:gd name="T12" fmla="*/ 2 w 230"/>
                <a:gd name="T13" fmla="*/ 50 h 301"/>
                <a:gd name="T14" fmla="*/ 1 w 230"/>
                <a:gd name="T15" fmla="*/ 59 h 301"/>
                <a:gd name="T16" fmla="*/ 1 w 230"/>
                <a:gd name="T17" fmla="*/ 69 h 301"/>
                <a:gd name="T18" fmla="*/ 0 w 230"/>
                <a:gd name="T19" fmla="*/ 80 h 301"/>
                <a:gd name="T20" fmla="*/ 1 w 230"/>
                <a:gd name="T21" fmla="*/ 90 h 301"/>
                <a:gd name="T22" fmla="*/ 1 w 230"/>
                <a:gd name="T23" fmla="*/ 101 h 301"/>
                <a:gd name="T24" fmla="*/ 5 w 230"/>
                <a:gd name="T25" fmla="*/ 111 h 301"/>
                <a:gd name="T26" fmla="*/ 8 w 230"/>
                <a:gd name="T27" fmla="*/ 121 h 301"/>
                <a:gd name="T28" fmla="*/ 12 w 230"/>
                <a:gd name="T29" fmla="*/ 130 h 301"/>
                <a:gd name="T30" fmla="*/ 19 w 230"/>
                <a:gd name="T31" fmla="*/ 139 h 301"/>
                <a:gd name="T32" fmla="*/ 28 w 230"/>
                <a:gd name="T33" fmla="*/ 145 h 301"/>
                <a:gd name="T34" fmla="*/ 36 w 230"/>
                <a:gd name="T35" fmla="*/ 149 h 301"/>
                <a:gd name="T36" fmla="*/ 46 w 230"/>
                <a:gd name="T37" fmla="*/ 150 h 301"/>
                <a:gd name="T38" fmla="*/ 53 w 230"/>
                <a:gd name="T39" fmla="*/ 148 h 301"/>
                <a:gd name="T40" fmla="*/ 62 w 230"/>
                <a:gd name="T41" fmla="*/ 144 h 301"/>
                <a:gd name="T42" fmla="*/ 68 w 230"/>
                <a:gd name="T43" fmla="*/ 137 h 301"/>
                <a:gd name="T44" fmla="*/ 76 w 230"/>
                <a:gd name="T45" fmla="*/ 130 h 301"/>
                <a:gd name="T46" fmla="*/ 83 w 230"/>
                <a:gd name="T47" fmla="*/ 122 h 301"/>
                <a:gd name="T48" fmla="*/ 89 w 230"/>
                <a:gd name="T49" fmla="*/ 113 h 301"/>
                <a:gd name="T50" fmla="*/ 94 w 230"/>
                <a:gd name="T51" fmla="*/ 104 h 301"/>
                <a:gd name="T52" fmla="*/ 100 w 230"/>
                <a:gd name="T53" fmla="*/ 93 h 301"/>
                <a:gd name="T54" fmla="*/ 104 w 230"/>
                <a:gd name="T55" fmla="*/ 85 h 301"/>
                <a:gd name="T56" fmla="*/ 108 w 230"/>
                <a:gd name="T57" fmla="*/ 77 h 301"/>
                <a:gd name="T58" fmla="*/ 110 w 230"/>
                <a:gd name="T59" fmla="*/ 69 h 301"/>
                <a:gd name="T60" fmla="*/ 112 w 230"/>
                <a:gd name="T61" fmla="*/ 65 h 301"/>
                <a:gd name="T62" fmla="*/ 114 w 230"/>
                <a:gd name="T63" fmla="*/ 61 h 301"/>
                <a:gd name="T64" fmla="*/ 115 w 230"/>
                <a:gd name="T65" fmla="*/ 60 h 301"/>
                <a:gd name="T66" fmla="*/ 114 w 230"/>
                <a:gd name="T67" fmla="*/ 58 h 301"/>
                <a:gd name="T68" fmla="*/ 114 w 230"/>
                <a:gd name="T69" fmla="*/ 55 h 301"/>
                <a:gd name="T70" fmla="*/ 112 w 230"/>
                <a:gd name="T71" fmla="*/ 50 h 301"/>
                <a:gd name="T72" fmla="*/ 111 w 230"/>
                <a:gd name="T73" fmla="*/ 46 h 301"/>
                <a:gd name="T74" fmla="*/ 108 w 230"/>
                <a:gd name="T75" fmla="*/ 38 h 301"/>
                <a:gd name="T76" fmla="*/ 106 w 230"/>
                <a:gd name="T77" fmla="*/ 32 h 301"/>
                <a:gd name="T78" fmla="*/ 102 w 230"/>
                <a:gd name="T79" fmla="*/ 26 h 301"/>
                <a:gd name="T80" fmla="*/ 98 w 230"/>
                <a:gd name="T81" fmla="*/ 20 h 301"/>
                <a:gd name="T82" fmla="*/ 92 w 230"/>
                <a:gd name="T83" fmla="*/ 13 h 301"/>
                <a:gd name="T84" fmla="*/ 86 w 230"/>
                <a:gd name="T85" fmla="*/ 9 h 301"/>
                <a:gd name="T86" fmla="*/ 76 w 230"/>
                <a:gd name="T87" fmla="*/ 4 h 301"/>
                <a:gd name="T88" fmla="*/ 68 w 230"/>
                <a:gd name="T89" fmla="*/ 2 h 301"/>
                <a:gd name="T90" fmla="*/ 56 w 230"/>
                <a:gd name="T91" fmla="*/ 0 h 301"/>
                <a:gd name="T92" fmla="*/ 45 w 230"/>
                <a:gd name="T93" fmla="*/ 3 h 301"/>
                <a:gd name="T94" fmla="*/ 31 w 230"/>
                <a:gd name="T95" fmla="*/ 7 h 301"/>
                <a:gd name="T96" fmla="*/ 17 w 230"/>
                <a:gd name="T97" fmla="*/ 13 h 301"/>
                <a:gd name="T98" fmla="*/ 10 w 230"/>
                <a:gd name="T99" fmla="*/ 18 h 301"/>
                <a:gd name="T100" fmla="*/ 10 w 230"/>
                <a:gd name="T101" fmla="*/ 18 h 30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30" h="301">
                  <a:moveTo>
                    <a:pt x="20" y="37"/>
                  </a:moveTo>
                  <a:lnTo>
                    <a:pt x="19" y="38"/>
                  </a:lnTo>
                  <a:lnTo>
                    <a:pt x="17" y="44"/>
                  </a:lnTo>
                  <a:lnTo>
                    <a:pt x="15" y="52"/>
                  </a:lnTo>
                  <a:lnTo>
                    <a:pt x="11" y="67"/>
                  </a:lnTo>
                  <a:lnTo>
                    <a:pt x="7" y="80"/>
                  </a:lnTo>
                  <a:lnTo>
                    <a:pt x="3" y="101"/>
                  </a:lnTo>
                  <a:lnTo>
                    <a:pt x="1" y="118"/>
                  </a:lnTo>
                  <a:lnTo>
                    <a:pt x="1" y="139"/>
                  </a:lnTo>
                  <a:lnTo>
                    <a:pt x="0" y="160"/>
                  </a:lnTo>
                  <a:lnTo>
                    <a:pt x="1" y="181"/>
                  </a:lnTo>
                  <a:lnTo>
                    <a:pt x="1" y="202"/>
                  </a:lnTo>
                  <a:lnTo>
                    <a:pt x="9" y="223"/>
                  </a:lnTo>
                  <a:lnTo>
                    <a:pt x="15" y="242"/>
                  </a:lnTo>
                  <a:lnTo>
                    <a:pt x="24" y="261"/>
                  </a:lnTo>
                  <a:lnTo>
                    <a:pt x="38" y="278"/>
                  </a:lnTo>
                  <a:lnTo>
                    <a:pt x="55" y="291"/>
                  </a:lnTo>
                  <a:lnTo>
                    <a:pt x="72" y="299"/>
                  </a:lnTo>
                  <a:lnTo>
                    <a:pt x="91" y="301"/>
                  </a:lnTo>
                  <a:lnTo>
                    <a:pt x="106" y="297"/>
                  </a:lnTo>
                  <a:lnTo>
                    <a:pt x="123" y="289"/>
                  </a:lnTo>
                  <a:lnTo>
                    <a:pt x="136" y="274"/>
                  </a:lnTo>
                  <a:lnTo>
                    <a:pt x="152" y="261"/>
                  </a:lnTo>
                  <a:lnTo>
                    <a:pt x="165" y="244"/>
                  </a:lnTo>
                  <a:lnTo>
                    <a:pt x="178" y="227"/>
                  </a:lnTo>
                  <a:lnTo>
                    <a:pt x="188" y="208"/>
                  </a:lnTo>
                  <a:lnTo>
                    <a:pt x="199" y="187"/>
                  </a:lnTo>
                  <a:lnTo>
                    <a:pt x="207" y="170"/>
                  </a:lnTo>
                  <a:lnTo>
                    <a:pt x="216" y="154"/>
                  </a:lnTo>
                  <a:lnTo>
                    <a:pt x="220" y="139"/>
                  </a:lnTo>
                  <a:lnTo>
                    <a:pt x="224" y="130"/>
                  </a:lnTo>
                  <a:lnTo>
                    <a:pt x="228" y="122"/>
                  </a:lnTo>
                  <a:lnTo>
                    <a:pt x="230" y="120"/>
                  </a:lnTo>
                  <a:lnTo>
                    <a:pt x="228" y="116"/>
                  </a:lnTo>
                  <a:lnTo>
                    <a:pt x="228" y="111"/>
                  </a:lnTo>
                  <a:lnTo>
                    <a:pt x="224" y="101"/>
                  </a:lnTo>
                  <a:lnTo>
                    <a:pt x="222" y="92"/>
                  </a:lnTo>
                  <a:lnTo>
                    <a:pt x="216" y="76"/>
                  </a:lnTo>
                  <a:lnTo>
                    <a:pt x="211" y="65"/>
                  </a:lnTo>
                  <a:lnTo>
                    <a:pt x="203" y="52"/>
                  </a:lnTo>
                  <a:lnTo>
                    <a:pt x="195" y="40"/>
                  </a:lnTo>
                  <a:lnTo>
                    <a:pt x="184" y="27"/>
                  </a:lnTo>
                  <a:lnTo>
                    <a:pt x="171" y="18"/>
                  </a:lnTo>
                  <a:lnTo>
                    <a:pt x="152" y="8"/>
                  </a:lnTo>
                  <a:lnTo>
                    <a:pt x="135" y="4"/>
                  </a:lnTo>
                  <a:lnTo>
                    <a:pt x="112" y="0"/>
                  </a:lnTo>
                  <a:lnTo>
                    <a:pt x="89" y="6"/>
                  </a:lnTo>
                  <a:lnTo>
                    <a:pt x="62" y="14"/>
                  </a:lnTo>
                  <a:lnTo>
                    <a:pt x="34" y="27"/>
                  </a:lnTo>
                  <a:lnTo>
                    <a:pt x="20" y="37"/>
                  </a:lnTo>
                  <a:close/>
                </a:path>
              </a:pathLst>
            </a:custGeom>
            <a:solidFill>
              <a:srgbClr val="E8C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83" name="Freeform 10"/>
            <p:cNvSpPr>
              <a:spLocks/>
            </p:cNvSpPr>
            <p:nvPr/>
          </p:nvSpPr>
          <p:spPr bwMode="auto">
            <a:xfrm>
              <a:off x="4760" y="2594"/>
              <a:ext cx="364" cy="338"/>
            </a:xfrm>
            <a:custGeom>
              <a:avLst/>
              <a:gdLst>
                <a:gd name="T0" fmla="*/ 0 w 726"/>
                <a:gd name="T1" fmla="*/ 216 h 677"/>
                <a:gd name="T2" fmla="*/ 61 w 726"/>
                <a:gd name="T3" fmla="*/ 331 h 677"/>
                <a:gd name="T4" fmla="*/ 62 w 726"/>
                <a:gd name="T5" fmla="*/ 331 h 677"/>
                <a:gd name="T6" fmla="*/ 65 w 726"/>
                <a:gd name="T7" fmla="*/ 332 h 677"/>
                <a:gd name="T8" fmla="*/ 70 w 726"/>
                <a:gd name="T9" fmla="*/ 334 h 677"/>
                <a:gd name="T10" fmla="*/ 77 w 726"/>
                <a:gd name="T11" fmla="*/ 335 h 677"/>
                <a:gd name="T12" fmla="*/ 85 w 726"/>
                <a:gd name="T13" fmla="*/ 336 h 677"/>
                <a:gd name="T14" fmla="*/ 95 w 726"/>
                <a:gd name="T15" fmla="*/ 338 h 677"/>
                <a:gd name="T16" fmla="*/ 107 w 726"/>
                <a:gd name="T17" fmla="*/ 338 h 677"/>
                <a:gd name="T18" fmla="*/ 121 w 726"/>
                <a:gd name="T19" fmla="*/ 338 h 677"/>
                <a:gd name="T20" fmla="*/ 136 w 726"/>
                <a:gd name="T21" fmla="*/ 335 h 677"/>
                <a:gd name="T22" fmla="*/ 153 w 726"/>
                <a:gd name="T23" fmla="*/ 333 h 677"/>
                <a:gd name="T24" fmla="*/ 170 w 726"/>
                <a:gd name="T25" fmla="*/ 329 h 677"/>
                <a:gd name="T26" fmla="*/ 190 w 726"/>
                <a:gd name="T27" fmla="*/ 323 h 677"/>
                <a:gd name="T28" fmla="*/ 209 w 726"/>
                <a:gd name="T29" fmla="*/ 313 h 677"/>
                <a:gd name="T30" fmla="*/ 231 w 726"/>
                <a:gd name="T31" fmla="*/ 303 h 677"/>
                <a:gd name="T32" fmla="*/ 252 w 726"/>
                <a:gd name="T33" fmla="*/ 290 h 677"/>
                <a:gd name="T34" fmla="*/ 274 w 726"/>
                <a:gd name="T35" fmla="*/ 274 h 677"/>
                <a:gd name="T36" fmla="*/ 294 w 726"/>
                <a:gd name="T37" fmla="*/ 254 h 677"/>
                <a:gd name="T38" fmla="*/ 313 w 726"/>
                <a:gd name="T39" fmla="*/ 234 h 677"/>
                <a:gd name="T40" fmla="*/ 327 w 726"/>
                <a:gd name="T41" fmla="*/ 212 h 677"/>
                <a:gd name="T42" fmla="*/ 339 w 726"/>
                <a:gd name="T43" fmla="*/ 190 h 677"/>
                <a:gd name="T44" fmla="*/ 347 w 726"/>
                <a:gd name="T45" fmla="*/ 166 h 677"/>
                <a:gd name="T46" fmla="*/ 354 w 726"/>
                <a:gd name="T47" fmla="*/ 143 h 677"/>
                <a:gd name="T48" fmla="*/ 358 w 726"/>
                <a:gd name="T49" fmla="*/ 120 h 677"/>
                <a:gd name="T50" fmla="*/ 362 w 726"/>
                <a:gd name="T51" fmla="*/ 101 h 677"/>
                <a:gd name="T52" fmla="*/ 363 w 726"/>
                <a:gd name="T53" fmla="*/ 78 h 677"/>
                <a:gd name="T54" fmla="*/ 364 w 726"/>
                <a:gd name="T55" fmla="*/ 60 h 677"/>
                <a:gd name="T56" fmla="*/ 363 w 726"/>
                <a:gd name="T57" fmla="*/ 43 h 677"/>
                <a:gd name="T58" fmla="*/ 363 w 726"/>
                <a:gd name="T59" fmla="*/ 28 h 677"/>
                <a:gd name="T60" fmla="*/ 362 w 726"/>
                <a:gd name="T61" fmla="*/ 16 h 677"/>
                <a:gd name="T62" fmla="*/ 361 w 726"/>
                <a:gd name="T63" fmla="*/ 7 h 677"/>
                <a:gd name="T64" fmla="*/ 360 w 726"/>
                <a:gd name="T65" fmla="*/ 1 h 677"/>
                <a:gd name="T66" fmla="*/ 360 w 726"/>
                <a:gd name="T67" fmla="*/ 0 h 677"/>
                <a:gd name="T68" fmla="*/ 170 w 726"/>
                <a:gd name="T69" fmla="*/ 92 h 677"/>
                <a:gd name="T70" fmla="*/ 0 w 726"/>
                <a:gd name="T71" fmla="*/ 216 h 677"/>
                <a:gd name="T72" fmla="*/ 0 w 726"/>
                <a:gd name="T73" fmla="*/ 216 h 67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26" h="677">
                  <a:moveTo>
                    <a:pt x="0" y="433"/>
                  </a:moveTo>
                  <a:lnTo>
                    <a:pt x="122" y="663"/>
                  </a:lnTo>
                  <a:lnTo>
                    <a:pt x="124" y="663"/>
                  </a:lnTo>
                  <a:lnTo>
                    <a:pt x="129" y="665"/>
                  </a:lnTo>
                  <a:lnTo>
                    <a:pt x="139" y="669"/>
                  </a:lnTo>
                  <a:lnTo>
                    <a:pt x="154" y="671"/>
                  </a:lnTo>
                  <a:lnTo>
                    <a:pt x="169" y="673"/>
                  </a:lnTo>
                  <a:lnTo>
                    <a:pt x="190" y="677"/>
                  </a:lnTo>
                  <a:lnTo>
                    <a:pt x="213" y="677"/>
                  </a:lnTo>
                  <a:lnTo>
                    <a:pt x="241" y="677"/>
                  </a:lnTo>
                  <a:lnTo>
                    <a:pt x="272" y="671"/>
                  </a:lnTo>
                  <a:lnTo>
                    <a:pt x="306" y="667"/>
                  </a:lnTo>
                  <a:lnTo>
                    <a:pt x="340" y="658"/>
                  </a:lnTo>
                  <a:lnTo>
                    <a:pt x="378" y="646"/>
                  </a:lnTo>
                  <a:lnTo>
                    <a:pt x="416" y="627"/>
                  </a:lnTo>
                  <a:lnTo>
                    <a:pt x="460" y="606"/>
                  </a:lnTo>
                  <a:lnTo>
                    <a:pt x="502" y="580"/>
                  </a:lnTo>
                  <a:lnTo>
                    <a:pt x="547" y="548"/>
                  </a:lnTo>
                  <a:lnTo>
                    <a:pt x="587" y="508"/>
                  </a:lnTo>
                  <a:lnTo>
                    <a:pt x="625" y="468"/>
                  </a:lnTo>
                  <a:lnTo>
                    <a:pt x="652" y="424"/>
                  </a:lnTo>
                  <a:lnTo>
                    <a:pt x="677" y="380"/>
                  </a:lnTo>
                  <a:lnTo>
                    <a:pt x="692" y="333"/>
                  </a:lnTo>
                  <a:lnTo>
                    <a:pt x="707" y="287"/>
                  </a:lnTo>
                  <a:lnTo>
                    <a:pt x="715" y="241"/>
                  </a:lnTo>
                  <a:lnTo>
                    <a:pt x="722" y="202"/>
                  </a:lnTo>
                  <a:lnTo>
                    <a:pt x="724" y="156"/>
                  </a:lnTo>
                  <a:lnTo>
                    <a:pt x="726" y="120"/>
                  </a:lnTo>
                  <a:lnTo>
                    <a:pt x="724" y="86"/>
                  </a:lnTo>
                  <a:lnTo>
                    <a:pt x="724" y="57"/>
                  </a:lnTo>
                  <a:lnTo>
                    <a:pt x="722" y="32"/>
                  </a:lnTo>
                  <a:lnTo>
                    <a:pt x="720" y="15"/>
                  </a:lnTo>
                  <a:lnTo>
                    <a:pt x="719" y="2"/>
                  </a:lnTo>
                  <a:lnTo>
                    <a:pt x="719" y="0"/>
                  </a:lnTo>
                  <a:lnTo>
                    <a:pt x="340" y="184"/>
                  </a:lnTo>
                  <a:lnTo>
                    <a:pt x="0" y="433"/>
                  </a:lnTo>
                  <a:close/>
                </a:path>
              </a:pathLst>
            </a:custGeom>
            <a:solidFill>
              <a:srgbClr val="F17C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84" name="Freeform 11"/>
            <p:cNvSpPr>
              <a:spLocks/>
            </p:cNvSpPr>
            <p:nvPr/>
          </p:nvSpPr>
          <p:spPr bwMode="auto">
            <a:xfrm>
              <a:off x="4664" y="2808"/>
              <a:ext cx="200" cy="194"/>
            </a:xfrm>
            <a:custGeom>
              <a:avLst/>
              <a:gdLst>
                <a:gd name="T0" fmla="*/ 11 w 401"/>
                <a:gd name="T1" fmla="*/ 118 h 387"/>
                <a:gd name="T2" fmla="*/ 13 w 401"/>
                <a:gd name="T3" fmla="*/ 115 h 387"/>
                <a:gd name="T4" fmla="*/ 17 w 401"/>
                <a:gd name="T5" fmla="*/ 110 h 387"/>
                <a:gd name="T6" fmla="*/ 22 w 401"/>
                <a:gd name="T7" fmla="*/ 104 h 387"/>
                <a:gd name="T8" fmla="*/ 28 w 401"/>
                <a:gd name="T9" fmla="*/ 96 h 387"/>
                <a:gd name="T10" fmla="*/ 35 w 401"/>
                <a:gd name="T11" fmla="*/ 87 h 387"/>
                <a:gd name="T12" fmla="*/ 43 w 401"/>
                <a:gd name="T13" fmla="*/ 77 h 387"/>
                <a:gd name="T14" fmla="*/ 52 w 401"/>
                <a:gd name="T15" fmla="*/ 67 h 387"/>
                <a:gd name="T16" fmla="*/ 60 w 401"/>
                <a:gd name="T17" fmla="*/ 55 h 387"/>
                <a:gd name="T18" fmla="*/ 67 w 401"/>
                <a:gd name="T19" fmla="*/ 44 h 387"/>
                <a:gd name="T20" fmla="*/ 75 w 401"/>
                <a:gd name="T21" fmla="*/ 34 h 387"/>
                <a:gd name="T22" fmla="*/ 82 w 401"/>
                <a:gd name="T23" fmla="*/ 25 h 387"/>
                <a:gd name="T24" fmla="*/ 89 w 401"/>
                <a:gd name="T25" fmla="*/ 16 h 387"/>
                <a:gd name="T26" fmla="*/ 94 w 401"/>
                <a:gd name="T27" fmla="*/ 9 h 387"/>
                <a:gd name="T28" fmla="*/ 99 w 401"/>
                <a:gd name="T29" fmla="*/ 5 h 387"/>
                <a:gd name="T30" fmla="*/ 101 w 401"/>
                <a:gd name="T31" fmla="*/ 1 h 387"/>
                <a:gd name="T32" fmla="*/ 102 w 401"/>
                <a:gd name="T33" fmla="*/ 0 h 387"/>
                <a:gd name="T34" fmla="*/ 200 w 401"/>
                <a:gd name="T35" fmla="*/ 184 h 387"/>
                <a:gd name="T36" fmla="*/ 60 w 401"/>
                <a:gd name="T37" fmla="*/ 194 h 387"/>
                <a:gd name="T38" fmla="*/ 0 w 401"/>
                <a:gd name="T39" fmla="*/ 136 h 387"/>
                <a:gd name="T40" fmla="*/ 11 w 401"/>
                <a:gd name="T41" fmla="*/ 118 h 387"/>
                <a:gd name="T42" fmla="*/ 11 w 401"/>
                <a:gd name="T43" fmla="*/ 118 h 38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1" h="387">
                  <a:moveTo>
                    <a:pt x="23" y="235"/>
                  </a:moveTo>
                  <a:lnTo>
                    <a:pt x="27" y="230"/>
                  </a:lnTo>
                  <a:lnTo>
                    <a:pt x="34" y="220"/>
                  </a:lnTo>
                  <a:lnTo>
                    <a:pt x="44" y="207"/>
                  </a:lnTo>
                  <a:lnTo>
                    <a:pt x="57" y="192"/>
                  </a:lnTo>
                  <a:lnTo>
                    <a:pt x="70" y="173"/>
                  </a:lnTo>
                  <a:lnTo>
                    <a:pt x="87" y="154"/>
                  </a:lnTo>
                  <a:lnTo>
                    <a:pt x="105" y="133"/>
                  </a:lnTo>
                  <a:lnTo>
                    <a:pt x="120" y="110"/>
                  </a:lnTo>
                  <a:lnTo>
                    <a:pt x="135" y="87"/>
                  </a:lnTo>
                  <a:lnTo>
                    <a:pt x="150" y="68"/>
                  </a:lnTo>
                  <a:lnTo>
                    <a:pt x="165" y="49"/>
                  </a:lnTo>
                  <a:lnTo>
                    <a:pt x="179" y="32"/>
                  </a:lnTo>
                  <a:lnTo>
                    <a:pt x="188" y="17"/>
                  </a:lnTo>
                  <a:lnTo>
                    <a:pt x="198" y="9"/>
                  </a:lnTo>
                  <a:lnTo>
                    <a:pt x="203" y="2"/>
                  </a:lnTo>
                  <a:lnTo>
                    <a:pt x="205" y="0"/>
                  </a:lnTo>
                  <a:lnTo>
                    <a:pt x="401" y="368"/>
                  </a:lnTo>
                  <a:lnTo>
                    <a:pt x="120" y="387"/>
                  </a:lnTo>
                  <a:lnTo>
                    <a:pt x="0" y="272"/>
                  </a:lnTo>
                  <a:lnTo>
                    <a:pt x="23" y="235"/>
                  </a:lnTo>
                  <a:close/>
                </a:path>
              </a:pathLst>
            </a:custGeom>
            <a:solidFill>
              <a:srgbClr val="E8C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85" name="Freeform 12"/>
            <p:cNvSpPr>
              <a:spLocks/>
            </p:cNvSpPr>
            <p:nvPr/>
          </p:nvSpPr>
          <p:spPr bwMode="auto">
            <a:xfrm>
              <a:off x="4607" y="2923"/>
              <a:ext cx="124" cy="118"/>
            </a:xfrm>
            <a:custGeom>
              <a:avLst/>
              <a:gdLst>
                <a:gd name="T0" fmla="*/ 78 w 247"/>
                <a:gd name="T1" fmla="*/ 0 h 235"/>
                <a:gd name="T2" fmla="*/ 124 w 247"/>
                <a:gd name="T3" fmla="*/ 86 h 235"/>
                <a:gd name="T4" fmla="*/ 0 w 247"/>
                <a:gd name="T5" fmla="*/ 118 h 235"/>
                <a:gd name="T6" fmla="*/ 61 w 247"/>
                <a:gd name="T7" fmla="*/ 15 h 235"/>
                <a:gd name="T8" fmla="*/ 78 w 247"/>
                <a:gd name="T9" fmla="*/ 0 h 235"/>
                <a:gd name="T10" fmla="*/ 78 w 247"/>
                <a:gd name="T11" fmla="*/ 0 h 2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7" h="235">
                  <a:moveTo>
                    <a:pt x="156" y="0"/>
                  </a:moveTo>
                  <a:lnTo>
                    <a:pt x="247" y="171"/>
                  </a:lnTo>
                  <a:lnTo>
                    <a:pt x="0" y="235"/>
                  </a:lnTo>
                  <a:lnTo>
                    <a:pt x="122" y="3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B3081B"/>
            </a:solidFill>
            <a:ln w="9525">
              <a:solidFill>
                <a:srgbClr val="0000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86" name="Freeform 13"/>
            <p:cNvSpPr>
              <a:spLocks/>
            </p:cNvSpPr>
            <p:nvPr/>
          </p:nvSpPr>
          <p:spPr bwMode="auto">
            <a:xfrm>
              <a:off x="4578" y="2806"/>
              <a:ext cx="366" cy="249"/>
            </a:xfrm>
            <a:custGeom>
              <a:avLst/>
              <a:gdLst>
                <a:gd name="T0" fmla="*/ 164 w 732"/>
                <a:gd name="T1" fmla="*/ 0 h 498"/>
                <a:gd name="T2" fmla="*/ 0 w 732"/>
                <a:gd name="T3" fmla="*/ 249 h 498"/>
                <a:gd name="T4" fmla="*/ 2 w 732"/>
                <a:gd name="T5" fmla="*/ 246 h 498"/>
                <a:gd name="T6" fmla="*/ 11 w 732"/>
                <a:gd name="T7" fmla="*/ 245 h 498"/>
                <a:gd name="T8" fmla="*/ 23 w 732"/>
                <a:gd name="T9" fmla="*/ 243 h 498"/>
                <a:gd name="T10" fmla="*/ 42 w 732"/>
                <a:gd name="T11" fmla="*/ 239 h 498"/>
                <a:gd name="T12" fmla="*/ 62 w 732"/>
                <a:gd name="T13" fmla="*/ 234 h 498"/>
                <a:gd name="T14" fmla="*/ 86 w 732"/>
                <a:gd name="T15" fmla="*/ 230 h 498"/>
                <a:gd name="T16" fmla="*/ 111 w 732"/>
                <a:gd name="T17" fmla="*/ 225 h 498"/>
                <a:gd name="T18" fmla="*/ 142 w 732"/>
                <a:gd name="T19" fmla="*/ 220 h 498"/>
                <a:gd name="T20" fmla="*/ 170 w 732"/>
                <a:gd name="T21" fmla="*/ 215 h 498"/>
                <a:gd name="T22" fmla="*/ 201 w 732"/>
                <a:gd name="T23" fmla="*/ 209 h 498"/>
                <a:gd name="T24" fmla="*/ 231 w 732"/>
                <a:gd name="T25" fmla="*/ 205 h 498"/>
                <a:gd name="T26" fmla="*/ 262 w 732"/>
                <a:gd name="T27" fmla="*/ 201 h 498"/>
                <a:gd name="T28" fmla="*/ 291 w 732"/>
                <a:gd name="T29" fmla="*/ 196 h 498"/>
                <a:gd name="T30" fmla="*/ 319 w 732"/>
                <a:gd name="T31" fmla="*/ 194 h 498"/>
                <a:gd name="T32" fmla="*/ 343 w 732"/>
                <a:gd name="T33" fmla="*/ 192 h 498"/>
                <a:gd name="T34" fmla="*/ 366 w 732"/>
                <a:gd name="T35" fmla="*/ 192 h 498"/>
                <a:gd name="T36" fmla="*/ 351 w 732"/>
                <a:gd name="T37" fmla="*/ 181 h 498"/>
                <a:gd name="T38" fmla="*/ 349 w 732"/>
                <a:gd name="T39" fmla="*/ 180 h 498"/>
                <a:gd name="T40" fmla="*/ 344 w 732"/>
                <a:gd name="T41" fmla="*/ 179 h 498"/>
                <a:gd name="T42" fmla="*/ 336 w 732"/>
                <a:gd name="T43" fmla="*/ 177 h 498"/>
                <a:gd name="T44" fmla="*/ 326 w 732"/>
                <a:gd name="T45" fmla="*/ 176 h 498"/>
                <a:gd name="T46" fmla="*/ 313 w 732"/>
                <a:gd name="T47" fmla="*/ 173 h 498"/>
                <a:gd name="T48" fmla="*/ 297 w 732"/>
                <a:gd name="T49" fmla="*/ 173 h 498"/>
                <a:gd name="T50" fmla="*/ 279 w 732"/>
                <a:gd name="T51" fmla="*/ 172 h 498"/>
                <a:gd name="T52" fmla="*/ 261 w 732"/>
                <a:gd name="T53" fmla="*/ 172 h 498"/>
                <a:gd name="T54" fmla="*/ 238 w 732"/>
                <a:gd name="T55" fmla="*/ 171 h 498"/>
                <a:gd name="T56" fmla="*/ 215 w 732"/>
                <a:gd name="T57" fmla="*/ 173 h 498"/>
                <a:gd name="T58" fmla="*/ 189 w 732"/>
                <a:gd name="T59" fmla="*/ 175 h 498"/>
                <a:gd name="T60" fmla="*/ 165 w 732"/>
                <a:gd name="T61" fmla="*/ 179 h 498"/>
                <a:gd name="T62" fmla="*/ 137 w 732"/>
                <a:gd name="T63" fmla="*/ 184 h 498"/>
                <a:gd name="T64" fmla="*/ 110 w 732"/>
                <a:gd name="T65" fmla="*/ 191 h 498"/>
                <a:gd name="T66" fmla="*/ 81 w 732"/>
                <a:gd name="T67" fmla="*/ 200 h 498"/>
                <a:gd name="T68" fmla="*/ 53 w 732"/>
                <a:gd name="T69" fmla="*/ 211 h 498"/>
                <a:gd name="T70" fmla="*/ 190 w 732"/>
                <a:gd name="T71" fmla="*/ 27 h 498"/>
                <a:gd name="T72" fmla="*/ 164 w 732"/>
                <a:gd name="T73" fmla="*/ 0 h 498"/>
                <a:gd name="T74" fmla="*/ 164 w 732"/>
                <a:gd name="T75" fmla="*/ 0 h 49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32" h="498">
                  <a:moveTo>
                    <a:pt x="327" y="0"/>
                  </a:moveTo>
                  <a:lnTo>
                    <a:pt x="0" y="498"/>
                  </a:lnTo>
                  <a:lnTo>
                    <a:pt x="4" y="492"/>
                  </a:lnTo>
                  <a:lnTo>
                    <a:pt x="21" y="490"/>
                  </a:lnTo>
                  <a:lnTo>
                    <a:pt x="46" y="485"/>
                  </a:lnTo>
                  <a:lnTo>
                    <a:pt x="84" y="477"/>
                  </a:lnTo>
                  <a:lnTo>
                    <a:pt x="124" y="468"/>
                  </a:lnTo>
                  <a:lnTo>
                    <a:pt x="171" y="460"/>
                  </a:lnTo>
                  <a:lnTo>
                    <a:pt x="222" y="449"/>
                  </a:lnTo>
                  <a:lnTo>
                    <a:pt x="283" y="439"/>
                  </a:lnTo>
                  <a:lnTo>
                    <a:pt x="340" y="429"/>
                  </a:lnTo>
                  <a:lnTo>
                    <a:pt x="401" y="418"/>
                  </a:lnTo>
                  <a:lnTo>
                    <a:pt x="462" y="409"/>
                  </a:lnTo>
                  <a:lnTo>
                    <a:pt x="523" y="401"/>
                  </a:lnTo>
                  <a:lnTo>
                    <a:pt x="582" y="391"/>
                  </a:lnTo>
                  <a:lnTo>
                    <a:pt x="637" y="388"/>
                  </a:lnTo>
                  <a:lnTo>
                    <a:pt x="686" y="384"/>
                  </a:lnTo>
                  <a:lnTo>
                    <a:pt x="732" y="384"/>
                  </a:lnTo>
                  <a:lnTo>
                    <a:pt x="701" y="361"/>
                  </a:lnTo>
                  <a:lnTo>
                    <a:pt x="698" y="359"/>
                  </a:lnTo>
                  <a:lnTo>
                    <a:pt x="688" y="357"/>
                  </a:lnTo>
                  <a:lnTo>
                    <a:pt x="671" y="353"/>
                  </a:lnTo>
                  <a:lnTo>
                    <a:pt x="652" y="352"/>
                  </a:lnTo>
                  <a:lnTo>
                    <a:pt x="625" y="346"/>
                  </a:lnTo>
                  <a:lnTo>
                    <a:pt x="593" y="346"/>
                  </a:lnTo>
                  <a:lnTo>
                    <a:pt x="557" y="344"/>
                  </a:lnTo>
                  <a:lnTo>
                    <a:pt x="521" y="344"/>
                  </a:lnTo>
                  <a:lnTo>
                    <a:pt x="475" y="342"/>
                  </a:lnTo>
                  <a:lnTo>
                    <a:pt x="430" y="346"/>
                  </a:lnTo>
                  <a:lnTo>
                    <a:pt x="378" y="350"/>
                  </a:lnTo>
                  <a:lnTo>
                    <a:pt x="329" y="357"/>
                  </a:lnTo>
                  <a:lnTo>
                    <a:pt x="274" y="367"/>
                  </a:lnTo>
                  <a:lnTo>
                    <a:pt x="219" y="382"/>
                  </a:lnTo>
                  <a:lnTo>
                    <a:pt x="162" y="399"/>
                  </a:lnTo>
                  <a:lnTo>
                    <a:pt x="106" y="422"/>
                  </a:lnTo>
                  <a:lnTo>
                    <a:pt x="380" y="53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87" name="Freeform 14"/>
            <p:cNvSpPr>
              <a:spLocks/>
            </p:cNvSpPr>
            <p:nvPr/>
          </p:nvSpPr>
          <p:spPr bwMode="auto">
            <a:xfrm>
              <a:off x="4741" y="2555"/>
              <a:ext cx="449" cy="281"/>
            </a:xfrm>
            <a:custGeom>
              <a:avLst/>
              <a:gdLst>
                <a:gd name="T0" fmla="*/ 0 w 897"/>
                <a:gd name="T1" fmla="*/ 252 h 563"/>
                <a:gd name="T2" fmla="*/ 2 w 897"/>
                <a:gd name="T3" fmla="*/ 249 h 563"/>
                <a:gd name="T4" fmla="*/ 10 w 897"/>
                <a:gd name="T5" fmla="*/ 243 h 563"/>
                <a:gd name="T6" fmla="*/ 22 w 897"/>
                <a:gd name="T7" fmla="*/ 233 h 563"/>
                <a:gd name="T8" fmla="*/ 39 w 897"/>
                <a:gd name="T9" fmla="*/ 219 h 563"/>
                <a:gd name="T10" fmla="*/ 59 w 897"/>
                <a:gd name="T11" fmla="*/ 204 h 563"/>
                <a:gd name="T12" fmla="*/ 85 w 897"/>
                <a:gd name="T13" fmla="*/ 187 h 563"/>
                <a:gd name="T14" fmla="*/ 112 w 897"/>
                <a:gd name="T15" fmla="*/ 168 h 563"/>
                <a:gd name="T16" fmla="*/ 144 w 897"/>
                <a:gd name="T17" fmla="*/ 149 h 563"/>
                <a:gd name="T18" fmla="*/ 177 w 897"/>
                <a:gd name="T19" fmla="*/ 127 h 563"/>
                <a:gd name="T20" fmla="*/ 212 w 897"/>
                <a:gd name="T21" fmla="*/ 106 h 563"/>
                <a:gd name="T22" fmla="*/ 249 w 897"/>
                <a:gd name="T23" fmla="*/ 85 h 563"/>
                <a:gd name="T24" fmla="*/ 288 w 897"/>
                <a:gd name="T25" fmla="*/ 65 h 563"/>
                <a:gd name="T26" fmla="*/ 328 w 897"/>
                <a:gd name="T27" fmla="*/ 46 h 563"/>
                <a:gd name="T28" fmla="*/ 367 w 897"/>
                <a:gd name="T29" fmla="*/ 27 h 563"/>
                <a:gd name="T30" fmla="*/ 407 w 897"/>
                <a:gd name="T31" fmla="*/ 12 h 563"/>
                <a:gd name="T32" fmla="*/ 449 w 897"/>
                <a:gd name="T33" fmla="*/ 0 h 563"/>
                <a:gd name="T34" fmla="*/ 442 w 897"/>
                <a:gd name="T35" fmla="*/ 23 h 563"/>
                <a:gd name="T36" fmla="*/ 438 w 897"/>
                <a:gd name="T37" fmla="*/ 24 h 563"/>
                <a:gd name="T38" fmla="*/ 431 w 897"/>
                <a:gd name="T39" fmla="*/ 26 h 563"/>
                <a:gd name="T40" fmla="*/ 417 w 897"/>
                <a:gd name="T41" fmla="*/ 32 h 563"/>
                <a:gd name="T42" fmla="*/ 399 w 897"/>
                <a:gd name="T43" fmla="*/ 41 h 563"/>
                <a:gd name="T44" fmla="*/ 378 w 897"/>
                <a:gd name="T45" fmla="*/ 51 h 563"/>
                <a:gd name="T46" fmla="*/ 354 w 897"/>
                <a:gd name="T47" fmla="*/ 63 h 563"/>
                <a:gd name="T48" fmla="*/ 326 w 897"/>
                <a:gd name="T49" fmla="*/ 78 h 563"/>
                <a:gd name="T50" fmla="*/ 296 w 897"/>
                <a:gd name="T51" fmla="*/ 94 h 563"/>
                <a:gd name="T52" fmla="*/ 263 w 897"/>
                <a:gd name="T53" fmla="*/ 111 h 563"/>
                <a:gd name="T54" fmla="*/ 228 w 897"/>
                <a:gd name="T55" fmla="*/ 131 h 563"/>
                <a:gd name="T56" fmla="*/ 193 w 897"/>
                <a:gd name="T57" fmla="*/ 152 h 563"/>
                <a:gd name="T58" fmla="*/ 158 w 897"/>
                <a:gd name="T59" fmla="*/ 175 h 563"/>
                <a:gd name="T60" fmla="*/ 120 w 897"/>
                <a:gd name="T61" fmla="*/ 198 h 563"/>
                <a:gd name="T62" fmla="*/ 86 w 897"/>
                <a:gd name="T63" fmla="*/ 224 h 563"/>
                <a:gd name="T64" fmla="*/ 50 w 897"/>
                <a:gd name="T65" fmla="*/ 252 h 563"/>
                <a:gd name="T66" fmla="*/ 16 w 897"/>
                <a:gd name="T67" fmla="*/ 281 h 563"/>
                <a:gd name="T68" fmla="*/ 0 w 897"/>
                <a:gd name="T69" fmla="*/ 252 h 563"/>
                <a:gd name="T70" fmla="*/ 0 w 897"/>
                <a:gd name="T71" fmla="*/ 252 h 56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7" h="563">
                  <a:moveTo>
                    <a:pt x="0" y="504"/>
                  </a:moveTo>
                  <a:lnTo>
                    <a:pt x="4" y="498"/>
                  </a:lnTo>
                  <a:lnTo>
                    <a:pt x="19" y="487"/>
                  </a:lnTo>
                  <a:lnTo>
                    <a:pt x="44" y="466"/>
                  </a:lnTo>
                  <a:lnTo>
                    <a:pt x="78" y="439"/>
                  </a:lnTo>
                  <a:lnTo>
                    <a:pt x="118" y="409"/>
                  </a:lnTo>
                  <a:lnTo>
                    <a:pt x="169" y="375"/>
                  </a:lnTo>
                  <a:lnTo>
                    <a:pt x="224" y="337"/>
                  </a:lnTo>
                  <a:lnTo>
                    <a:pt x="287" y="299"/>
                  </a:lnTo>
                  <a:lnTo>
                    <a:pt x="354" y="255"/>
                  </a:lnTo>
                  <a:lnTo>
                    <a:pt x="424" y="213"/>
                  </a:lnTo>
                  <a:lnTo>
                    <a:pt x="498" y="171"/>
                  </a:lnTo>
                  <a:lnTo>
                    <a:pt x="576" y="131"/>
                  </a:lnTo>
                  <a:lnTo>
                    <a:pt x="656" y="93"/>
                  </a:lnTo>
                  <a:lnTo>
                    <a:pt x="734" y="55"/>
                  </a:lnTo>
                  <a:lnTo>
                    <a:pt x="814" y="25"/>
                  </a:lnTo>
                  <a:lnTo>
                    <a:pt x="897" y="0"/>
                  </a:lnTo>
                  <a:lnTo>
                    <a:pt x="884" y="46"/>
                  </a:lnTo>
                  <a:lnTo>
                    <a:pt x="876" y="48"/>
                  </a:lnTo>
                  <a:lnTo>
                    <a:pt x="861" y="53"/>
                  </a:lnTo>
                  <a:lnTo>
                    <a:pt x="833" y="65"/>
                  </a:lnTo>
                  <a:lnTo>
                    <a:pt x="798" y="82"/>
                  </a:lnTo>
                  <a:lnTo>
                    <a:pt x="755" y="103"/>
                  </a:lnTo>
                  <a:lnTo>
                    <a:pt x="707" y="127"/>
                  </a:lnTo>
                  <a:lnTo>
                    <a:pt x="652" y="156"/>
                  </a:lnTo>
                  <a:lnTo>
                    <a:pt x="591" y="188"/>
                  </a:lnTo>
                  <a:lnTo>
                    <a:pt x="525" y="223"/>
                  </a:lnTo>
                  <a:lnTo>
                    <a:pt x="456" y="262"/>
                  </a:lnTo>
                  <a:lnTo>
                    <a:pt x="386" y="304"/>
                  </a:lnTo>
                  <a:lnTo>
                    <a:pt x="315" y="350"/>
                  </a:lnTo>
                  <a:lnTo>
                    <a:pt x="239" y="397"/>
                  </a:lnTo>
                  <a:lnTo>
                    <a:pt x="171" y="449"/>
                  </a:lnTo>
                  <a:lnTo>
                    <a:pt x="99" y="504"/>
                  </a:lnTo>
                  <a:lnTo>
                    <a:pt x="32" y="563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88" name="Freeform 15"/>
            <p:cNvSpPr>
              <a:spLocks/>
            </p:cNvSpPr>
            <p:nvPr/>
          </p:nvSpPr>
          <p:spPr bwMode="auto">
            <a:xfrm>
              <a:off x="4833" y="2694"/>
              <a:ext cx="400" cy="301"/>
            </a:xfrm>
            <a:custGeom>
              <a:avLst/>
              <a:gdLst>
                <a:gd name="T0" fmla="*/ 0 w 801"/>
                <a:gd name="T1" fmla="*/ 301 h 600"/>
                <a:gd name="T2" fmla="*/ 1 w 801"/>
                <a:gd name="T3" fmla="*/ 299 h 600"/>
                <a:gd name="T4" fmla="*/ 6 w 801"/>
                <a:gd name="T5" fmla="*/ 295 h 600"/>
                <a:gd name="T6" fmla="*/ 13 w 801"/>
                <a:gd name="T7" fmla="*/ 289 h 600"/>
                <a:gd name="T8" fmla="*/ 23 w 801"/>
                <a:gd name="T9" fmla="*/ 283 h 600"/>
                <a:gd name="T10" fmla="*/ 34 w 801"/>
                <a:gd name="T11" fmla="*/ 274 h 600"/>
                <a:gd name="T12" fmla="*/ 47 w 801"/>
                <a:gd name="T13" fmla="*/ 263 h 600"/>
                <a:gd name="T14" fmla="*/ 64 w 801"/>
                <a:gd name="T15" fmla="*/ 251 h 600"/>
                <a:gd name="T16" fmla="*/ 81 w 801"/>
                <a:gd name="T17" fmla="*/ 241 h 600"/>
                <a:gd name="T18" fmla="*/ 98 w 801"/>
                <a:gd name="T19" fmla="*/ 228 h 600"/>
                <a:gd name="T20" fmla="*/ 116 w 801"/>
                <a:gd name="T21" fmla="*/ 214 h 600"/>
                <a:gd name="T22" fmla="*/ 134 w 801"/>
                <a:gd name="T23" fmla="*/ 201 h 600"/>
                <a:gd name="T24" fmla="*/ 154 w 801"/>
                <a:gd name="T25" fmla="*/ 189 h 600"/>
                <a:gd name="T26" fmla="*/ 171 w 801"/>
                <a:gd name="T27" fmla="*/ 174 h 600"/>
                <a:gd name="T28" fmla="*/ 190 w 801"/>
                <a:gd name="T29" fmla="*/ 162 h 600"/>
                <a:gd name="T30" fmla="*/ 207 w 801"/>
                <a:gd name="T31" fmla="*/ 149 h 600"/>
                <a:gd name="T32" fmla="*/ 223 w 801"/>
                <a:gd name="T33" fmla="*/ 139 h 600"/>
                <a:gd name="T34" fmla="*/ 239 w 801"/>
                <a:gd name="T35" fmla="*/ 127 h 600"/>
                <a:gd name="T36" fmla="*/ 255 w 801"/>
                <a:gd name="T37" fmla="*/ 116 h 600"/>
                <a:gd name="T38" fmla="*/ 269 w 801"/>
                <a:gd name="T39" fmla="*/ 105 h 600"/>
                <a:gd name="T40" fmla="*/ 283 w 801"/>
                <a:gd name="T41" fmla="*/ 93 h 600"/>
                <a:gd name="T42" fmla="*/ 297 w 801"/>
                <a:gd name="T43" fmla="*/ 80 h 600"/>
                <a:gd name="T44" fmla="*/ 309 w 801"/>
                <a:gd name="T45" fmla="*/ 68 h 600"/>
                <a:gd name="T46" fmla="*/ 320 w 801"/>
                <a:gd name="T47" fmla="*/ 57 h 600"/>
                <a:gd name="T48" fmla="*/ 334 w 801"/>
                <a:gd name="T49" fmla="*/ 48 h 600"/>
                <a:gd name="T50" fmla="*/ 343 w 801"/>
                <a:gd name="T51" fmla="*/ 37 h 600"/>
                <a:gd name="T52" fmla="*/ 352 w 801"/>
                <a:gd name="T53" fmla="*/ 28 h 600"/>
                <a:gd name="T54" fmla="*/ 359 w 801"/>
                <a:gd name="T55" fmla="*/ 19 h 600"/>
                <a:gd name="T56" fmla="*/ 367 w 801"/>
                <a:gd name="T57" fmla="*/ 13 h 600"/>
                <a:gd name="T58" fmla="*/ 372 w 801"/>
                <a:gd name="T59" fmla="*/ 7 h 600"/>
                <a:gd name="T60" fmla="*/ 376 w 801"/>
                <a:gd name="T61" fmla="*/ 3 h 600"/>
                <a:gd name="T62" fmla="*/ 378 w 801"/>
                <a:gd name="T63" fmla="*/ 0 h 600"/>
                <a:gd name="T64" fmla="*/ 380 w 801"/>
                <a:gd name="T65" fmla="*/ 0 h 600"/>
                <a:gd name="T66" fmla="*/ 400 w 801"/>
                <a:gd name="T67" fmla="*/ 29 h 600"/>
                <a:gd name="T68" fmla="*/ 397 w 801"/>
                <a:gd name="T69" fmla="*/ 30 h 600"/>
                <a:gd name="T70" fmla="*/ 392 w 801"/>
                <a:gd name="T71" fmla="*/ 35 h 600"/>
                <a:gd name="T72" fmla="*/ 381 w 801"/>
                <a:gd name="T73" fmla="*/ 42 h 600"/>
                <a:gd name="T74" fmla="*/ 370 w 801"/>
                <a:gd name="T75" fmla="*/ 53 h 600"/>
                <a:gd name="T76" fmla="*/ 353 w 801"/>
                <a:gd name="T77" fmla="*/ 65 h 600"/>
                <a:gd name="T78" fmla="*/ 334 w 801"/>
                <a:gd name="T79" fmla="*/ 80 h 600"/>
                <a:gd name="T80" fmla="*/ 312 w 801"/>
                <a:gd name="T81" fmla="*/ 98 h 600"/>
                <a:gd name="T82" fmla="*/ 289 w 801"/>
                <a:gd name="T83" fmla="*/ 117 h 600"/>
                <a:gd name="T84" fmla="*/ 262 w 801"/>
                <a:gd name="T85" fmla="*/ 136 h 600"/>
                <a:gd name="T86" fmla="*/ 235 w 801"/>
                <a:gd name="T87" fmla="*/ 158 h 600"/>
                <a:gd name="T88" fmla="*/ 204 w 801"/>
                <a:gd name="T89" fmla="*/ 181 h 600"/>
                <a:gd name="T90" fmla="*/ 175 w 801"/>
                <a:gd name="T91" fmla="*/ 204 h 600"/>
                <a:gd name="T92" fmla="*/ 141 w 801"/>
                <a:gd name="T93" fmla="*/ 227 h 600"/>
                <a:gd name="T94" fmla="*/ 109 w 801"/>
                <a:gd name="T95" fmla="*/ 251 h 600"/>
                <a:gd name="T96" fmla="*/ 76 w 801"/>
                <a:gd name="T97" fmla="*/ 274 h 600"/>
                <a:gd name="T98" fmla="*/ 43 w 801"/>
                <a:gd name="T99" fmla="*/ 299 h 600"/>
                <a:gd name="T100" fmla="*/ 0 w 801"/>
                <a:gd name="T101" fmla="*/ 301 h 600"/>
                <a:gd name="T102" fmla="*/ 0 w 801"/>
                <a:gd name="T103" fmla="*/ 301 h 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801" h="600">
                  <a:moveTo>
                    <a:pt x="0" y="600"/>
                  </a:moveTo>
                  <a:lnTo>
                    <a:pt x="2" y="596"/>
                  </a:lnTo>
                  <a:lnTo>
                    <a:pt x="12" y="589"/>
                  </a:lnTo>
                  <a:lnTo>
                    <a:pt x="27" y="577"/>
                  </a:lnTo>
                  <a:lnTo>
                    <a:pt x="46" y="564"/>
                  </a:lnTo>
                  <a:lnTo>
                    <a:pt x="69" y="547"/>
                  </a:lnTo>
                  <a:lnTo>
                    <a:pt x="95" y="524"/>
                  </a:lnTo>
                  <a:lnTo>
                    <a:pt x="128" y="501"/>
                  </a:lnTo>
                  <a:lnTo>
                    <a:pt x="162" y="481"/>
                  </a:lnTo>
                  <a:lnTo>
                    <a:pt x="196" y="454"/>
                  </a:lnTo>
                  <a:lnTo>
                    <a:pt x="232" y="427"/>
                  </a:lnTo>
                  <a:lnTo>
                    <a:pt x="268" y="401"/>
                  </a:lnTo>
                  <a:lnTo>
                    <a:pt x="308" y="376"/>
                  </a:lnTo>
                  <a:lnTo>
                    <a:pt x="343" y="346"/>
                  </a:lnTo>
                  <a:lnTo>
                    <a:pt x="381" y="323"/>
                  </a:lnTo>
                  <a:lnTo>
                    <a:pt x="415" y="298"/>
                  </a:lnTo>
                  <a:lnTo>
                    <a:pt x="447" y="277"/>
                  </a:lnTo>
                  <a:lnTo>
                    <a:pt x="479" y="254"/>
                  </a:lnTo>
                  <a:lnTo>
                    <a:pt x="510" y="231"/>
                  </a:lnTo>
                  <a:lnTo>
                    <a:pt x="538" y="209"/>
                  </a:lnTo>
                  <a:lnTo>
                    <a:pt x="567" y="186"/>
                  </a:lnTo>
                  <a:lnTo>
                    <a:pt x="594" y="159"/>
                  </a:lnTo>
                  <a:lnTo>
                    <a:pt x="618" y="136"/>
                  </a:lnTo>
                  <a:lnTo>
                    <a:pt x="641" y="114"/>
                  </a:lnTo>
                  <a:lnTo>
                    <a:pt x="668" y="95"/>
                  </a:lnTo>
                  <a:lnTo>
                    <a:pt x="687" y="74"/>
                  </a:lnTo>
                  <a:lnTo>
                    <a:pt x="704" y="55"/>
                  </a:lnTo>
                  <a:lnTo>
                    <a:pt x="719" y="38"/>
                  </a:lnTo>
                  <a:lnTo>
                    <a:pt x="734" y="26"/>
                  </a:lnTo>
                  <a:lnTo>
                    <a:pt x="744" y="13"/>
                  </a:lnTo>
                  <a:lnTo>
                    <a:pt x="753" y="5"/>
                  </a:lnTo>
                  <a:lnTo>
                    <a:pt x="757" y="0"/>
                  </a:lnTo>
                  <a:lnTo>
                    <a:pt x="761" y="0"/>
                  </a:lnTo>
                  <a:lnTo>
                    <a:pt x="801" y="58"/>
                  </a:lnTo>
                  <a:lnTo>
                    <a:pt x="795" y="60"/>
                  </a:lnTo>
                  <a:lnTo>
                    <a:pt x="784" y="70"/>
                  </a:lnTo>
                  <a:lnTo>
                    <a:pt x="763" y="83"/>
                  </a:lnTo>
                  <a:lnTo>
                    <a:pt x="740" y="106"/>
                  </a:lnTo>
                  <a:lnTo>
                    <a:pt x="706" y="129"/>
                  </a:lnTo>
                  <a:lnTo>
                    <a:pt x="668" y="159"/>
                  </a:lnTo>
                  <a:lnTo>
                    <a:pt x="624" y="195"/>
                  </a:lnTo>
                  <a:lnTo>
                    <a:pt x="578" y="233"/>
                  </a:lnTo>
                  <a:lnTo>
                    <a:pt x="525" y="271"/>
                  </a:lnTo>
                  <a:lnTo>
                    <a:pt x="470" y="315"/>
                  </a:lnTo>
                  <a:lnTo>
                    <a:pt x="409" y="361"/>
                  </a:lnTo>
                  <a:lnTo>
                    <a:pt x="350" y="406"/>
                  </a:lnTo>
                  <a:lnTo>
                    <a:pt x="282" y="452"/>
                  </a:lnTo>
                  <a:lnTo>
                    <a:pt x="219" y="500"/>
                  </a:lnTo>
                  <a:lnTo>
                    <a:pt x="153" y="547"/>
                  </a:lnTo>
                  <a:lnTo>
                    <a:pt x="86" y="596"/>
                  </a:lnTo>
                  <a:lnTo>
                    <a:pt x="0" y="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89" name="Freeform 16"/>
            <p:cNvSpPr>
              <a:spLocks/>
            </p:cNvSpPr>
            <p:nvPr/>
          </p:nvSpPr>
          <p:spPr bwMode="auto">
            <a:xfrm>
              <a:off x="4817" y="2647"/>
              <a:ext cx="385" cy="292"/>
            </a:xfrm>
            <a:custGeom>
              <a:avLst/>
              <a:gdLst>
                <a:gd name="T0" fmla="*/ 22 w 772"/>
                <a:gd name="T1" fmla="*/ 284 h 583"/>
                <a:gd name="T2" fmla="*/ 46 w 772"/>
                <a:gd name="T3" fmla="*/ 270 h 583"/>
                <a:gd name="T4" fmla="*/ 74 w 772"/>
                <a:gd name="T5" fmla="*/ 254 h 583"/>
                <a:gd name="T6" fmla="*/ 101 w 772"/>
                <a:gd name="T7" fmla="*/ 238 h 583"/>
                <a:gd name="T8" fmla="*/ 126 w 772"/>
                <a:gd name="T9" fmla="*/ 221 h 583"/>
                <a:gd name="T10" fmla="*/ 152 w 772"/>
                <a:gd name="T11" fmla="*/ 203 h 583"/>
                <a:gd name="T12" fmla="*/ 175 w 772"/>
                <a:gd name="T13" fmla="*/ 187 h 583"/>
                <a:gd name="T14" fmla="*/ 194 w 772"/>
                <a:gd name="T15" fmla="*/ 172 h 583"/>
                <a:gd name="T16" fmla="*/ 218 w 772"/>
                <a:gd name="T17" fmla="*/ 152 h 583"/>
                <a:gd name="T18" fmla="*/ 246 w 772"/>
                <a:gd name="T19" fmla="*/ 127 h 583"/>
                <a:gd name="T20" fmla="*/ 278 w 772"/>
                <a:gd name="T21" fmla="*/ 103 h 583"/>
                <a:gd name="T22" fmla="*/ 308 w 772"/>
                <a:gd name="T23" fmla="*/ 79 h 583"/>
                <a:gd name="T24" fmla="*/ 335 w 772"/>
                <a:gd name="T25" fmla="*/ 57 h 583"/>
                <a:gd name="T26" fmla="*/ 359 w 772"/>
                <a:gd name="T27" fmla="*/ 39 h 583"/>
                <a:gd name="T28" fmla="*/ 374 w 772"/>
                <a:gd name="T29" fmla="*/ 26 h 583"/>
                <a:gd name="T30" fmla="*/ 384 w 772"/>
                <a:gd name="T31" fmla="*/ 19 h 583"/>
                <a:gd name="T32" fmla="*/ 378 w 772"/>
                <a:gd name="T33" fmla="*/ 0 h 583"/>
                <a:gd name="T34" fmla="*/ 372 w 772"/>
                <a:gd name="T35" fmla="*/ 3 h 583"/>
                <a:gd name="T36" fmla="*/ 357 w 772"/>
                <a:gd name="T37" fmla="*/ 12 h 583"/>
                <a:gd name="T38" fmla="*/ 332 w 772"/>
                <a:gd name="T39" fmla="*/ 27 h 583"/>
                <a:gd name="T40" fmla="*/ 304 w 772"/>
                <a:gd name="T41" fmla="*/ 47 h 583"/>
                <a:gd name="T42" fmla="*/ 270 w 772"/>
                <a:gd name="T43" fmla="*/ 68 h 583"/>
                <a:gd name="T44" fmla="*/ 235 w 772"/>
                <a:gd name="T45" fmla="*/ 93 h 583"/>
                <a:gd name="T46" fmla="*/ 199 w 772"/>
                <a:gd name="T47" fmla="*/ 120 h 583"/>
                <a:gd name="T48" fmla="*/ 165 w 772"/>
                <a:gd name="T49" fmla="*/ 148 h 583"/>
                <a:gd name="T50" fmla="*/ 144 w 772"/>
                <a:gd name="T51" fmla="*/ 163 h 583"/>
                <a:gd name="T52" fmla="*/ 125 w 772"/>
                <a:gd name="T53" fmla="*/ 180 h 583"/>
                <a:gd name="T54" fmla="*/ 103 w 772"/>
                <a:gd name="T55" fmla="*/ 197 h 583"/>
                <a:gd name="T56" fmla="*/ 83 w 772"/>
                <a:gd name="T57" fmla="*/ 213 h 583"/>
                <a:gd name="T58" fmla="*/ 60 w 772"/>
                <a:gd name="T59" fmla="*/ 229 h 583"/>
                <a:gd name="T60" fmla="*/ 40 w 772"/>
                <a:gd name="T61" fmla="*/ 245 h 583"/>
                <a:gd name="T62" fmla="*/ 19 w 772"/>
                <a:gd name="T63" fmla="*/ 259 h 583"/>
                <a:gd name="T64" fmla="*/ 0 w 772"/>
                <a:gd name="T65" fmla="*/ 271 h 583"/>
                <a:gd name="T66" fmla="*/ 10 w 772"/>
                <a:gd name="T67" fmla="*/ 292 h 58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772" h="583">
                  <a:moveTo>
                    <a:pt x="21" y="583"/>
                  </a:moveTo>
                  <a:lnTo>
                    <a:pt x="44" y="568"/>
                  </a:lnTo>
                  <a:lnTo>
                    <a:pt x="67" y="555"/>
                  </a:lnTo>
                  <a:lnTo>
                    <a:pt x="93" y="539"/>
                  </a:lnTo>
                  <a:lnTo>
                    <a:pt x="120" y="524"/>
                  </a:lnTo>
                  <a:lnTo>
                    <a:pt x="148" y="507"/>
                  </a:lnTo>
                  <a:lnTo>
                    <a:pt x="175" y="492"/>
                  </a:lnTo>
                  <a:lnTo>
                    <a:pt x="202" y="475"/>
                  </a:lnTo>
                  <a:lnTo>
                    <a:pt x="228" y="460"/>
                  </a:lnTo>
                  <a:lnTo>
                    <a:pt x="253" y="441"/>
                  </a:lnTo>
                  <a:lnTo>
                    <a:pt x="280" y="423"/>
                  </a:lnTo>
                  <a:lnTo>
                    <a:pt x="304" y="406"/>
                  </a:lnTo>
                  <a:lnTo>
                    <a:pt x="329" y="391"/>
                  </a:lnTo>
                  <a:lnTo>
                    <a:pt x="350" y="374"/>
                  </a:lnTo>
                  <a:lnTo>
                    <a:pt x="373" y="359"/>
                  </a:lnTo>
                  <a:lnTo>
                    <a:pt x="390" y="344"/>
                  </a:lnTo>
                  <a:lnTo>
                    <a:pt x="411" y="330"/>
                  </a:lnTo>
                  <a:lnTo>
                    <a:pt x="437" y="304"/>
                  </a:lnTo>
                  <a:lnTo>
                    <a:pt x="466" y="279"/>
                  </a:lnTo>
                  <a:lnTo>
                    <a:pt x="494" y="254"/>
                  </a:lnTo>
                  <a:lnTo>
                    <a:pt x="529" y="230"/>
                  </a:lnTo>
                  <a:lnTo>
                    <a:pt x="557" y="205"/>
                  </a:lnTo>
                  <a:lnTo>
                    <a:pt x="588" y="180"/>
                  </a:lnTo>
                  <a:lnTo>
                    <a:pt x="618" y="157"/>
                  </a:lnTo>
                  <a:lnTo>
                    <a:pt x="646" y="136"/>
                  </a:lnTo>
                  <a:lnTo>
                    <a:pt x="671" y="114"/>
                  </a:lnTo>
                  <a:lnTo>
                    <a:pt x="696" y="96"/>
                  </a:lnTo>
                  <a:lnTo>
                    <a:pt x="719" y="77"/>
                  </a:lnTo>
                  <a:lnTo>
                    <a:pt x="736" y="64"/>
                  </a:lnTo>
                  <a:lnTo>
                    <a:pt x="749" y="51"/>
                  </a:lnTo>
                  <a:lnTo>
                    <a:pt x="762" y="43"/>
                  </a:lnTo>
                  <a:lnTo>
                    <a:pt x="770" y="38"/>
                  </a:lnTo>
                  <a:lnTo>
                    <a:pt x="772" y="38"/>
                  </a:lnTo>
                  <a:lnTo>
                    <a:pt x="757" y="0"/>
                  </a:lnTo>
                  <a:lnTo>
                    <a:pt x="753" y="0"/>
                  </a:lnTo>
                  <a:lnTo>
                    <a:pt x="745" y="5"/>
                  </a:lnTo>
                  <a:lnTo>
                    <a:pt x="732" y="13"/>
                  </a:lnTo>
                  <a:lnTo>
                    <a:pt x="715" y="24"/>
                  </a:lnTo>
                  <a:lnTo>
                    <a:pt x="692" y="36"/>
                  </a:lnTo>
                  <a:lnTo>
                    <a:pt x="665" y="53"/>
                  </a:lnTo>
                  <a:lnTo>
                    <a:pt x="639" y="70"/>
                  </a:lnTo>
                  <a:lnTo>
                    <a:pt x="610" y="93"/>
                  </a:lnTo>
                  <a:lnTo>
                    <a:pt x="576" y="112"/>
                  </a:lnTo>
                  <a:lnTo>
                    <a:pt x="542" y="136"/>
                  </a:lnTo>
                  <a:lnTo>
                    <a:pt x="508" y="159"/>
                  </a:lnTo>
                  <a:lnTo>
                    <a:pt x="472" y="186"/>
                  </a:lnTo>
                  <a:lnTo>
                    <a:pt x="434" y="211"/>
                  </a:lnTo>
                  <a:lnTo>
                    <a:pt x="399" y="239"/>
                  </a:lnTo>
                  <a:lnTo>
                    <a:pt x="363" y="266"/>
                  </a:lnTo>
                  <a:lnTo>
                    <a:pt x="331" y="296"/>
                  </a:lnTo>
                  <a:lnTo>
                    <a:pt x="310" y="309"/>
                  </a:lnTo>
                  <a:lnTo>
                    <a:pt x="289" y="326"/>
                  </a:lnTo>
                  <a:lnTo>
                    <a:pt x="270" y="342"/>
                  </a:lnTo>
                  <a:lnTo>
                    <a:pt x="251" y="359"/>
                  </a:lnTo>
                  <a:lnTo>
                    <a:pt x="228" y="376"/>
                  </a:lnTo>
                  <a:lnTo>
                    <a:pt x="207" y="393"/>
                  </a:lnTo>
                  <a:lnTo>
                    <a:pt x="186" y="410"/>
                  </a:lnTo>
                  <a:lnTo>
                    <a:pt x="167" y="425"/>
                  </a:lnTo>
                  <a:lnTo>
                    <a:pt x="145" y="441"/>
                  </a:lnTo>
                  <a:lnTo>
                    <a:pt x="120" y="458"/>
                  </a:lnTo>
                  <a:lnTo>
                    <a:pt x="99" y="473"/>
                  </a:lnTo>
                  <a:lnTo>
                    <a:pt x="80" y="490"/>
                  </a:lnTo>
                  <a:lnTo>
                    <a:pt x="59" y="503"/>
                  </a:lnTo>
                  <a:lnTo>
                    <a:pt x="38" y="518"/>
                  </a:lnTo>
                  <a:lnTo>
                    <a:pt x="19" y="530"/>
                  </a:lnTo>
                  <a:lnTo>
                    <a:pt x="0" y="541"/>
                  </a:lnTo>
                  <a:lnTo>
                    <a:pt x="21" y="5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90" name="Freeform 17"/>
            <p:cNvSpPr>
              <a:spLocks/>
            </p:cNvSpPr>
            <p:nvPr/>
          </p:nvSpPr>
          <p:spPr bwMode="auto">
            <a:xfrm>
              <a:off x="4794" y="2590"/>
              <a:ext cx="389" cy="301"/>
            </a:xfrm>
            <a:custGeom>
              <a:avLst/>
              <a:gdLst>
                <a:gd name="T0" fmla="*/ 7 w 780"/>
                <a:gd name="T1" fmla="*/ 278 h 603"/>
                <a:gd name="T2" fmla="*/ 23 w 780"/>
                <a:gd name="T3" fmla="*/ 262 h 603"/>
                <a:gd name="T4" fmla="*/ 41 w 780"/>
                <a:gd name="T5" fmla="*/ 246 h 603"/>
                <a:gd name="T6" fmla="*/ 60 w 780"/>
                <a:gd name="T7" fmla="*/ 229 h 603"/>
                <a:gd name="T8" fmla="*/ 79 w 780"/>
                <a:gd name="T9" fmla="*/ 212 h 603"/>
                <a:gd name="T10" fmla="*/ 101 w 780"/>
                <a:gd name="T11" fmla="*/ 195 h 603"/>
                <a:gd name="T12" fmla="*/ 123 w 780"/>
                <a:gd name="T13" fmla="*/ 177 h 603"/>
                <a:gd name="T14" fmla="*/ 144 w 780"/>
                <a:gd name="T15" fmla="*/ 162 h 603"/>
                <a:gd name="T16" fmla="*/ 173 w 780"/>
                <a:gd name="T17" fmla="*/ 141 h 603"/>
                <a:gd name="T18" fmla="*/ 212 w 780"/>
                <a:gd name="T19" fmla="*/ 113 h 603"/>
                <a:gd name="T20" fmla="*/ 251 w 780"/>
                <a:gd name="T21" fmla="*/ 86 h 603"/>
                <a:gd name="T22" fmla="*/ 289 w 780"/>
                <a:gd name="T23" fmla="*/ 62 h 603"/>
                <a:gd name="T24" fmla="*/ 324 w 780"/>
                <a:gd name="T25" fmla="*/ 39 h 603"/>
                <a:gd name="T26" fmla="*/ 353 w 780"/>
                <a:gd name="T27" fmla="*/ 21 h 603"/>
                <a:gd name="T28" fmla="*/ 374 w 780"/>
                <a:gd name="T29" fmla="*/ 8 h 603"/>
                <a:gd name="T30" fmla="*/ 385 w 780"/>
                <a:gd name="T31" fmla="*/ 0 h 603"/>
                <a:gd name="T32" fmla="*/ 389 w 780"/>
                <a:gd name="T33" fmla="*/ 20 h 603"/>
                <a:gd name="T34" fmla="*/ 380 w 780"/>
                <a:gd name="T35" fmla="*/ 26 h 603"/>
                <a:gd name="T36" fmla="*/ 354 w 780"/>
                <a:gd name="T37" fmla="*/ 41 h 603"/>
                <a:gd name="T38" fmla="*/ 319 w 780"/>
                <a:gd name="T39" fmla="*/ 64 h 603"/>
                <a:gd name="T40" fmla="*/ 277 w 780"/>
                <a:gd name="T41" fmla="*/ 92 h 603"/>
                <a:gd name="T42" fmla="*/ 230 w 780"/>
                <a:gd name="T43" fmla="*/ 124 h 603"/>
                <a:gd name="T44" fmla="*/ 184 w 780"/>
                <a:gd name="T45" fmla="*/ 157 h 603"/>
                <a:gd name="T46" fmla="*/ 141 w 780"/>
                <a:gd name="T47" fmla="*/ 187 h 603"/>
                <a:gd name="T48" fmla="*/ 107 w 780"/>
                <a:gd name="T49" fmla="*/ 217 h 603"/>
                <a:gd name="T50" fmla="*/ 94 w 780"/>
                <a:gd name="T51" fmla="*/ 227 h 603"/>
                <a:gd name="T52" fmla="*/ 80 w 780"/>
                <a:gd name="T53" fmla="*/ 239 h 603"/>
                <a:gd name="T54" fmla="*/ 67 w 780"/>
                <a:gd name="T55" fmla="*/ 249 h 603"/>
                <a:gd name="T56" fmla="*/ 56 w 780"/>
                <a:gd name="T57" fmla="*/ 260 h 603"/>
                <a:gd name="T58" fmla="*/ 45 w 780"/>
                <a:gd name="T59" fmla="*/ 270 h 603"/>
                <a:gd name="T60" fmla="*/ 33 w 780"/>
                <a:gd name="T61" fmla="*/ 280 h 603"/>
                <a:gd name="T62" fmla="*/ 22 w 780"/>
                <a:gd name="T63" fmla="*/ 292 h 603"/>
                <a:gd name="T64" fmla="*/ 13 w 780"/>
                <a:gd name="T65" fmla="*/ 301 h 603"/>
                <a:gd name="T66" fmla="*/ 0 w 780"/>
                <a:gd name="T67" fmla="*/ 286 h 60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780" h="603">
                  <a:moveTo>
                    <a:pt x="0" y="573"/>
                  </a:moveTo>
                  <a:lnTo>
                    <a:pt x="14" y="556"/>
                  </a:lnTo>
                  <a:lnTo>
                    <a:pt x="29" y="540"/>
                  </a:lnTo>
                  <a:lnTo>
                    <a:pt x="46" y="525"/>
                  </a:lnTo>
                  <a:lnTo>
                    <a:pt x="65" y="508"/>
                  </a:lnTo>
                  <a:lnTo>
                    <a:pt x="82" y="493"/>
                  </a:lnTo>
                  <a:lnTo>
                    <a:pt x="99" y="476"/>
                  </a:lnTo>
                  <a:lnTo>
                    <a:pt x="120" y="459"/>
                  </a:lnTo>
                  <a:lnTo>
                    <a:pt x="141" y="441"/>
                  </a:lnTo>
                  <a:lnTo>
                    <a:pt x="158" y="424"/>
                  </a:lnTo>
                  <a:lnTo>
                    <a:pt x="183" y="407"/>
                  </a:lnTo>
                  <a:lnTo>
                    <a:pt x="202" y="390"/>
                  </a:lnTo>
                  <a:lnTo>
                    <a:pt x="225" y="371"/>
                  </a:lnTo>
                  <a:lnTo>
                    <a:pt x="246" y="354"/>
                  </a:lnTo>
                  <a:lnTo>
                    <a:pt x="267" y="339"/>
                  </a:lnTo>
                  <a:lnTo>
                    <a:pt x="289" y="324"/>
                  </a:lnTo>
                  <a:lnTo>
                    <a:pt x="312" y="308"/>
                  </a:lnTo>
                  <a:lnTo>
                    <a:pt x="346" y="282"/>
                  </a:lnTo>
                  <a:lnTo>
                    <a:pt x="386" y="255"/>
                  </a:lnTo>
                  <a:lnTo>
                    <a:pt x="426" y="227"/>
                  </a:lnTo>
                  <a:lnTo>
                    <a:pt x="466" y="202"/>
                  </a:lnTo>
                  <a:lnTo>
                    <a:pt x="504" y="172"/>
                  </a:lnTo>
                  <a:lnTo>
                    <a:pt x="542" y="147"/>
                  </a:lnTo>
                  <a:lnTo>
                    <a:pt x="580" y="124"/>
                  </a:lnTo>
                  <a:lnTo>
                    <a:pt x="618" y="101"/>
                  </a:lnTo>
                  <a:lnTo>
                    <a:pt x="649" y="78"/>
                  </a:lnTo>
                  <a:lnTo>
                    <a:pt x="679" y="61"/>
                  </a:lnTo>
                  <a:lnTo>
                    <a:pt x="708" y="42"/>
                  </a:lnTo>
                  <a:lnTo>
                    <a:pt x="732" y="31"/>
                  </a:lnTo>
                  <a:lnTo>
                    <a:pt x="749" y="16"/>
                  </a:lnTo>
                  <a:lnTo>
                    <a:pt x="765" y="8"/>
                  </a:lnTo>
                  <a:lnTo>
                    <a:pt x="772" y="0"/>
                  </a:lnTo>
                  <a:lnTo>
                    <a:pt x="778" y="0"/>
                  </a:lnTo>
                  <a:lnTo>
                    <a:pt x="780" y="40"/>
                  </a:lnTo>
                  <a:lnTo>
                    <a:pt x="772" y="42"/>
                  </a:lnTo>
                  <a:lnTo>
                    <a:pt x="761" y="52"/>
                  </a:lnTo>
                  <a:lnTo>
                    <a:pt x="738" y="63"/>
                  </a:lnTo>
                  <a:lnTo>
                    <a:pt x="710" y="82"/>
                  </a:lnTo>
                  <a:lnTo>
                    <a:pt x="677" y="101"/>
                  </a:lnTo>
                  <a:lnTo>
                    <a:pt x="639" y="128"/>
                  </a:lnTo>
                  <a:lnTo>
                    <a:pt x="597" y="154"/>
                  </a:lnTo>
                  <a:lnTo>
                    <a:pt x="556" y="185"/>
                  </a:lnTo>
                  <a:lnTo>
                    <a:pt x="506" y="217"/>
                  </a:lnTo>
                  <a:lnTo>
                    <a:pt x="461" y="248"/>
                  </a:lnTo>
                  <a:lnTo>
                    <a:pt x="413" y="280"/>
                  </a:lnTo>
                  <a:lnTo>
                    <a:pt x="369" y="314"/>
                  </a:lnTo>
                  <a:lnTo>
                    <a:pt x="322" y="345"/>
                  </a:lnTo>
                  <a:lnTo>
                    <a:pt x="282" y="375"/>
                  </a:lnTo>
                  <a:lnTo>
                    <a:pt x="246" y="405"/>
                  </a:lnTo>
                  <a:lnTo>
                    <a:pt x="215" y="434"/>
                  </a:lnTo>
                  <a:lnTo>
                    <a:pt x="202" y="441"/>
                  </a:lnTo>
                  <a:lnTo>
                    <a:pt x="189" y="455"/>
                  </a:lnTo>
                  <a:lnTo>
                    <a:pt x="173" y="464"/>
                  </a:lnTo>
                  <a:lnTo>
                    <a:pt x="160" y="478"/>
                  </a:lnTo>
                  <a:lnTo>
                    <a:pt x="147" y="487"/>
                  </a:lnTo>
                  <a:lnTo>
                    <a:pt x="135" y="499"/>
                  </a:lnTo>
                  <a:lnTo>
                    <a:pt x="124" y="508"/>
                  </a:lnTo>
                  <a:lnTo>
                    <a:pt x="113" y="521"/>
                  </a:lnTo>
                  <a:lnTo>
                    <a:pt x="99" y="531"/>
                  </a:lnTo>
                  <a:lnTo>
                    <a:pt x="90" y="540"/>
                  </a:lnTo>
                  <a:lnTo>
                    <a:pt x="77" y="552"/>
                  </a:lnTo>
                  <a:lnTo>
                    <a:pt x="67" y="561"/>
                  </a:lnTo>
                  <a:lnTo>
                    <a:pt x="56" y="573"/>
                  </a:lnTo>
                  <a:lnTo>
                    <a:pt x="44" y="584"/>
                  </a:lnTo>
                  <a:lnTo>
                    <a:pt x="37" y="594"/>
                  </a:lnTo>
                  <a:lnTo>
                    <a:pt x="27" y="603"/>
                  </a:lnTo>
                  <a:lnTo>
                    <a:pt x="0" y="5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91" name="Freeform 18"/>
            <p:cNvSpPr>
              <a:spLocks/>
            </p:cNvSpPr>
            <p:nvPr/>
          </p:nvSpPr>
          <p:spPr bwMode="auto">
            <a:xfrm>
              <a:off x="4753" y="2805"/>
              <a:ext cx="119" cy="195"/>
            </a:xfrm>
            <a:custGeom>
              <a:avLst/>
              <a:gdLst>
                <a:gd name="T0" fmla="*/ 0 w 237"/>
                <a:gd name="T1" fmla="*/ 16 h 392"/>
                <a:gd name="T2" fmla="*/ 95 w 237"/>
                <a:gd name="T3" fmla="*/ 195 h 392"/>
                <a:gd name="T4" fmla="*/ 119 w 237"/>
                <a:gd name="T5" fmla="*/ 182 h 392"/>
                <a:gd name="T6" fmla="*/ 17 w 237"/>
                <a:gd name="T7" fmla="*/ 0 h 392"/>
                <a:gd name="T8" fmla="*/ 0 w 237"/>
                <a:gd name="T9" fmla="*/ 16 h 392"/>
                <a:gd name="T10" fmla="*/ 0 w 237"/>
                <a:gd name="T11" fmla="*/ 16 h 3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7" h="392">
                  <a:moveTo>
                    <a:pt x="0" y="32"/>
                  </a:moveTo>
                  <a:lnTo>
                    <a:pt x="190" y="392"/>
                  </a:lnTo>
                  <a:lnTo>
                    <a:pt x="237" y="365"/>
                  </a:lnTo>
                  <a:lnTo>
                    <a:pt x="34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92" name="Freeform 19"/>
            <p:cNvSpPr>
              <a:spLocks/>
            </p:cNvSpPr>
            <p:nvPr/>
          </p:nvSpPr>
          <p:spPr bwMode="auto">
            <a:xfrm>
              <a:off x="5162" y="2544"/>
              <a:ext cx="126" cy="184"/>
            </a:xfrm>
            <a:custGeom>
              <a:avLst/>
              <a:gdLst>
                <a:gd name="T0" fmla="*/ 10 w 253"/>
                <a:gd name="T1" fmla="*/ 1 h 369"/>
                <a:gd name="T2" fmla="*/ 7 w 253"/>
                <a:gd name="T3" fmla="*/ 10 h 369"/>
                <a:gd name="T4" fmla="*/ 4 w 253"/>
                <a:gd name="T5" fmla="*/ 28 h 369"/>
                <a:gd name="T6" fmla="*/ 1 w 253"/>
                <a:gd name="T7" fmla="*/ 53 h 369"/>
                <a:gd name="T8" fmla="*/ 0 w 253"/>
                <a:gd name="T9" fmla="*/ 81 h 369"/>
                <a:gd name="T10" fmla="*/ 3 w 253"/>
                <a:gd name="T11" fmla="*/ 109 h 369"/>
                <a:gd name="T12" fmla="*/ 9 w 253"/>
                <a:gd name="T13" fmla="*/ 137 h 369"/>
                <a:gd name="T14" fmla="*/ 22 w 253"/>
                <a:gd name="T15" fmla="*/ 161 h 369"/>
                <a:gd name="T16" fmla="*/ 41 w 253"/>
                <a:gd name="T17" fmla="*/ 180 h 369"/>
                <a:gd name="T18" fmla="*/ 60 w 253"/>
                <a:gd name="T19" fmla="*/ 184 h 369"/>
                <a:gd name="T20" fmla="*/ 79 w 253"/>
                <a:gd name="T21" fmla="*/ 176 h 369"/>
                <a:gd name="T22" fmla="*/ 97 w 253"/>
                <a:gd name="T23" fmla="*/ 159 h 369"/>
                <a:gd name="T24" fmla="*/ 111 w 253"/>
                <a:gd name="T25" fmla="*/ 134 h 369"/>
                <a:gd name="T26" fmla="*/ 121 w 253"/>
                <a:gd name="T27" fmla="*/ 107 h 369"/>
                <a:gd name="T28" fmla="*/ 125 w 253"/>
                <a:gd name="T29" fmla="*/ 79 h 369"/>
                <a:gd name="T30" fmla="*/ 125 w 253"/>
                <a:gd name="T31" fmla="*/ 51 h 369"/>
                <a:gd name="T32" fmla="*/ 119 w 253"/>
                <a:gd name="T33" fmla="*/ 29 h 369"/>
                <a:gd name="T34" fmla="*/ 107 w 253"/>
                <a:gd name="T35" fmla="*/ 15 h 369"/>
                <a:gd name="T36" fmla="*/ 94 w 253"/>
                <a:gd name="T37" fmla="*/ 7 h 369"/>
                <a:gd name="T38" fmla="*/ 79 w 253"/>
                <a:gd name="T39" fmla="*/ 6 h 369"/>
                <a:gd name="T40" fmla="*/ 64 w 253"/>
                <a:gd name="T41" fmla="*/ 9 h 369"/>
                <a:gd name="T42" fmla="*/ 51 w 253"/>
                <a:gd name="T43" fmla="*/ 19 h 369"/>
                <a:gd name="T44" fmla="*/ 41 w 253"/>
                <a:gd name="T45" fmla="*/ 31 h 369"/>
                <a:gd name="T46" fmla="*/ 36 w 253"/>
                <a:gd name="T47" fmla="*/ 48 h 369"/>
                <a:gd name="T48" fmla="*/ 37 w 253"/>
                <a:gd name="T49" fmla="*/ 58 h 369"/>
                <a:gd name="T50" fmla="*/ 43 w 253"/>
                <a:gd name="T51" fmla="*/ 48 h 369"/>
                <a:gd name="T52" fmla="*/ 50 w 253"/>
                <a:gd name="T53" fmla="*/ 42 h 369"/>
                <a:gd name="T54" fmla="*/ 59 w 253"/>
                <a:gd name="T55" fmla="*/ 35 h 369"/>
                <a:gd name="T56" fmla="*/ 68 w 253"/>
                <a:gd name="T57" fmla="*/ 29 h 369"/>
                <a:gd name="T58" fmla="*/ 79 w 253"/>
                <a:gd name="T59" fmla="*/ 27 h 369"/>
                <a:gd name="T60" fmla="*/ 90 w 253"/>
                <a:gd name="T61" fmla="*/ 29 h 369"/>
                <a:gd name="T62" fmla="*/ 99 w 253"/>
                <a:gd name="T63" fmla="*/ 36 h 369"/>
                <a:gd name="T64" fmla="*/ 104 w 253"/>
                <a:gd name="T65" fmla="*/ 45 h 369"/>
                <a:gd name="T66" fmla="*/ 106 w 253"/>
                <a:gd name="T67" fmla="*/ 61 h 369"/>
                <a:gd name="T68" fmla="*/ 104 w 253"/>
                <a:gd name="T69" fmla="*/ 76 h 369"/>
                <a:gd name="T70" fmla="*/ 101 w 253"/>
                <a:gd name="T71" fmla="*/ 91 h 369"/>
                <a:gd name="T72" fmla="*/ 93 w 253"/>
                <a:gd name="T73" fmla="*/ 104 h 369"/>
                <a:gd name="T74" fmla="*/ 83 w 253"/>
                <a:gd name="T75" fmla="*/ 115 h 369"/>
                <a:gd name="T76" fmla="*/ 73 w 253"/>
                <a:gd name="T77" fmla="*/ 122 h 369"/>
                <a:gd name="T78" fmla="*/ 61 w 253"/>
                <a:gd name="T79" fmla="*/ 122 h 369"/>
                <a:gd name="T80" fmla="*/ 51 w 253"/>
                <a:gd name="T81" fmla="*/ 117 h 369"/>
                <a:gd name="T82" fmla="*/ 42 w 253"/>
                <a:gd name="T83" fmla="*/ 106 h 369"/>
                <a:gd name="T84" fmla="*/ 36 w 253"/>
                <a:gd name="T85" fmla="*/ 91 h 369"/>
                <a:gd name="T86" fmla="*/ 30 w 253"/>
                <a:gd name="T87" fmla="*/ 73 h 369"/>
                <a:gd name="T88" fmla="*/ 26 w 253"/>
                <a:gd name="T89" fmla="*/ 53 h 369"/>
                <a:gd name="T90" fmla="*/ 26 w 253"/>
                <a:gd name="T91" fmla="*/ 33 h 369"/>
                <a:gd name="T92" fmla="*/ 27 w 253"/>
                <a:gd name="T93" fmla="*/ 15 h 369"/>
                <a:gd name="T94" fmla="*/ 10 w 253"/>
                <a:gd name="T95" fmla="*/ 0 h 36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53" h="369">
                  <a:moveTo>
                    <a:pt x="21" y="0"/>
                  </a:moveTo>
                  <a:lnTo>
                    <a:pt x="21" y="2"/>
                  </a:lnTo>
                  <a:lnTo>
                    <a:pt x="19" y="10"/>
                  </a:lnTo>
                  <a:lnTo>
                    <a:pt x="15" y="21"/>
                  </a:lnTo>
                  <a:lnTo>
                    <a:pt x="13" y="38"/>
                  </a:lnTo>
                  <a:lnTo>
                    <a:pt x="8" y="57"/>
                  </a:lnTo>
                  <a:lnTo>
                    <a:pt x="6" y="82"/>
                  </a:lnTo>
                  <a:lnTo>
                    <a:pt x="2" y="107"/>
                  </a:lnTo>
                  <a:lnTo>
                    <a:pt x="2" y="135"/>
                  </a:lnTo>
                  <a:lnTo>
                    <a:pt x="0" y="162"/>
                  </a:lnTo>
                  <a:lnTo>
                    <a:pt x="2" y="192"/>
                  </a:lnTo>
                  <a:lnTo>
                    <a:pt x="6" y="219"/>
                  </a:lnTo>
                  <a:lnTo>
                    <a:pt x="12" y="247"/>
                  </a:lnTo>
                  <a:lnTo>
                    <a:pt x="19" y="274"/>
                  </a:lnTo>
                  <a:lnTo>
                    <a:pt x="29" y="302"/>
                  </a:lnTo>
                  <a:lnTo>
                    <a:pt x="44" y="323"/>
                  </a:lnTo>
                  <a:lnTo>
                    <a:pt x="63" y="346"/>
                  </a:lnTo>
                  <a:lnTo>
                    <a:pt x="82" y="361"/>
                  </a:lnTo>
                  <a:lnTo>
                    <a:pt x="101" y="369"/>
                  </a:lnTo>
                  <a:lnTo>
                    <a:pt x="120" y="369"/>
                  </a:lnTo>
                  <a:lnTo>
                    <a:pt x="141" y="363"/>
                  </a:lnTo>
                  <a:lnTo>
                    <a:pt x="158" y="352"/>
                  </a:lnTo>
                  <a:lnTo>
                    <a:pt x="179" y="339"/>
                  </a:lnTo>
                  <a:lnTo>
                    <a:pt x="194" y="318"/>
                  </a:lnTo>
                  <a:lnTo>
                    <a:pt x="211" y="297"/>
                  </a:lnTo>
                  <a:lnTo>
                    <a:pt x="223" y="268"/>
                  </a:lnTo>
                  <a:lnTo>
                    <a:pt x="234" y="242"/>
                  </a:lnTo>
                  <a:lnTo>
                    <a:pt x="242" y="215"/>
                  </a:lnTo>
                  <a:lnTo>
                    <a:pt x="249" y="187"/>
                  </a:lnTo>
                  <a:lnTo>
                    <a:pt x="251" y="158"/>
                  </a:lnTo>
                  <a:lnTo>
                    <a:pt x="253" y="131"/>
                  </a:lnTo>
                  <a:lnTo>
                    <a:pt x="251" y="103"/>
                  </a:lnTo>
                  <a:lnTo>
                    <a:pt x="247" y="82"/>
                  </a:lnTo>
                  <a:lnTo>
                    <a:pt x="238" y="59"/>
                  </a:lnTo>
                  <a:lnTo>
                    <a:pt x="228" y="46"/>
                  </a:lnTo>
                  <a:lnTo>
                    <a:pt x="215" y="31"/>
                  </a:lnTo>
                  <a:lnTo>
                    <a:pt x="204" y="21"/>
                  </a:lnTo>
                  <a:lnTo>
                    <a:pt x="188" y="14"/>
                  </a:lnTo>
                  <a:lnTo>
                    <a:pt x="175" y="12"/>
                  </a:lnTo>
                  <a:lnTo>
                    <a:pt x="158" y="12"/>
                  </a:lnTo>
                  <a:lnTo>
                    <a:pt x="145" y="15"/>
                  </a:lnTo>
                  <a:lnTo>
                    <a:pt x="129" y="19"/>
                  </a:lnTo>
                  <a:lnTo>
                    <a:pt x="116" y="29"/>
                  </a:lnTo>
                  <a:lnTo>
                    <a:pt x="103" y="38"/>
                  </a:lnTo>
                  <a:lnTo>
                    <a:pt x="93" y="52"/>
                  </a:lnTo>
                  <a:lnTo>
                    <a:pt x="82" y="63"/>
                  </a:lnTo>
                  <a:lnTo>
                    <a:pt x="76" y="80"/>
                  </a:lnTo>
                  <a:lnTo>
                    <a:pt x="72" y="97"/>
                  </a:lnTo>
                  <a:lnTo>
                    <a:pt x="72" y="120"/>
                  </a:lnTo>
                  <a:lnTo>
                    <a:pt x="74" y="116"/>
                  </a:lnTo>
                  <a:lnTo>
                    <a:pt x="82" y="105"/>
                  </a:lnTo>
                  <a:lnTo>
                    <a:pt x="86" y="97"/>
                  </a:lnTo>
                  <a:lnTo>
                    <a:pt x="93" y="91"/>
                  </a:lnTo>
                  <a:lnTo>
                    <a:pt x="101" y="84"/>
                  </a:lnTo>
                  <a:lnTo>
                    <a:pt x="110" y="78"/>
                  </a:lnTo>
                  <a:lnTo>
                    <a:pt x="118" y="71"/>
                  </a:lnTo>
                  <a:lnTo>
                    <a:pt x="128" y="67"/>
                  </a:lnTo>
                  <a:lnTo>
                    <a:pt x="137" y="59"/>
                  </a:lnTo>
                  <a:lnTo>
                    <a:pt x="148" y="59"/>
                  </a:lnTo>
                  <a:lnTo>
                    <a:pt x="158" y="55"/>
                  </a:lnTo>
                  <a:lnTo>
                    <a:pt x="167" y="57"/>
                  </a:lnTo>
                  <a:lnTo>
                    <a:pt x="181" y="59"/>
                  </a:lnTo>
                  <a:lnTo>
                    <a:pt x="190" y="67"/>
                  </a:lnTo>
                  <a:lnTo>
                    <a:pt x="198" y="72"/>
                  </a:lnTo>
                  <a:lnTo>
                    <a:pt x="205" y="82"/>
                  </a:lnTo>
                  <a:lnTo>
                    <a:pt x="209" y="91"/>
                  </a:lnTo>
                  <a:lnTo>
                    <a:pt x="213" y="107"/>
                  </a:lnTo>
                  <a:lnTo>
                    <a:pt x="213" y="122"/>
                  </a:lnTo>
                  <a:lnTo>
                    <a:pt x="213" y="137"/>
                  </a:lnTo>
                  <a:lnTo>
                    <a:pt x="209" y="152"/>
                  </a:lnTo>
                  <a:lnTo>
                    <a:pt x="207" y="169"/>
                  </a:lnTo>
                  <a:lnTo>
                    <a:pt x="202" y="183"/>
                  </a:lnTo>
                  <a:lnTo>
                    <a:pt x="196" y="198"/>
                  </a:lnTo>
                  <a:lnTo>
                    <a:pt x="186" y="209"/>
                  </a:lnTo>
                  <a:lnTo>
                    <a:pt x="179" y="223"/>
                  </a:lnTo>
                  <a:lnTo>
                    <a:pt x="166" y="230"/>
                  </a:lnTo>
                  <a:lnTo>
                    <a:pt x="158" y="240"/>
                  </a:lnTo>
                  <a:lnTo>
                    <a:pt x="147" y="245"/>
                  </a:lnTo>
                  <a:lnTo>
                    <a:pt x="135" y="249"/>
                  </a:lnTo>
                  <a:lnTo>
                    <a:pt x="122" y="245"/>
                  </a:lnTo>
                  <a:lnTo>
                    <a:pt x="112" y="242"/>
                  </a:lnTo>
                  <a:lnTo>
                    <a:pt x="103" y="234"/>
                  </a:lnTo>
                  <a:lnTo>
                    <a:pt x="93" y="226"/>
                  </a:lnTo>
                  <a:lnTo>
                    <a:pt x="84" y="213"/>
                  </a:lnTo>
                  <a:lnTo>
                    <a:pt x="78" y="200"/>
                  </a:lnTo>
                  <a:lnTo>
                    <a:pt x="72" y="183"/>
                  </a:lnTo>
                  <a:lnTo>
                    <a:pt x="67" y="167"/>
                  </a:lnTo>
                  <a:lnTo>
                    <a:pt x="61" y="147"/>
                  </a:lnTo>
                  <a:lnTo>
                    <a:pt x="59" y="129"/>
                  </a:lnTo>
                  <a:lnTo>
                    <a:pt x="53" y="107"/>
                  </a:lnTo>
                  <a:lnTo>
                    <a:pt x="53" y="88"/>
                  </a:lnTo>
                  <a:lnTo>
                    <a:pt x="53" y="67"/>
                  </a:lnTo>
                  <a:lnTo>
                    <a:pt x="53" y="50"/>
                  </a:lnTo>
                  <a:lnTo>
                    <a:pt x="55" y="31"/>
                  </a:lnTo>
                  <a:lnTo>
                    <a:pt x="59" y="1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93" name="Freeform 20"/>
            <p:cNvSpPr>
              <a:spLocks/>
            </p:cNvSpPr>
            <p:nvPr/>
          </p:nvSpPr>
          <p:spPr bwMode="auto">
            <a:xfrm>
              <a:off x="5213" y="2602"/>
              <a:ext cx="34" cy="34"/>
            </a:xfrm>
            <a:custGeom>
              <a:avLst/>
              <a:gdLst>
                <a:gd name="T0" fmla="*/ 13 w 68"/>
                <a:gd name="T1" fmla="*/ 0 h 69"/>
                <a:gd name="T2" fmla="*/ 11 w 68"/>
                <a:gd name="T3" fmla="*/ 1 h 69"/>
                <a:gd name="T4" fmla="*/ 5 w 68"/>
                <a:gd name="T5" fmla="*/ 4 h 69"/>
                <a:gd name="T6" fmla="*/ 3 w 68"/>
                <a:gd name="T7" fmla="*/ 6 h 69"/>
                <a:gd name="T8" fmla="*/ 1 w 68"/>
                <a:gd name="T9" fmla="*/ 11 h 69"/>
                <a:gd name="T10" fmla="*/ 0 w 68"/>
                <a:gd name="T11" fmla="*/ 15 h 69"/>
                <a:gd name="T12" fmla="*/ 1 w 68"/>
                <a:gd name="T13" fmla="*/ 23 h 69"/>
                <a:gd name="T14" fmla="*/ 4 w 68"/>
                <a:gd name="T15" fmla="*/ 28 h 69"/>
                <a:gd name="T16" fmla="*/ 9 w 68"/>
                <a:gd name="T17" fmla="*/ 33 h 69"/>
                <a:gd name="T18" fmla="*/ 13 w 68"/>
                <a:gd name="T19" fmla="*/ 34 h 69"/>
                <a:gd name="T20" fmla="*/ 20 w 68"/>
                <a:gd name="T21" fmla="*/ 34 h 69"/>
                <a:gd name="T22" fmla="*/ 25 w 68"/>
                <a:gd name="T23" fmla="*/ 31 h 69"/>
                <a:gd name="T24" fmla="*/ 31 w 68"/>
                <a:gd name="T25" fmla="*/ 27 h 69"/>
                <a:gd name="T26" fmla="*/ 32 w 68"/>
                <a:gd name="T27" fmla="*/ 23 h 69"/>
                <a:gd name="T28" fmla="*/ 34 w 68"/>
                <a:gd name="T29" fmla="*/ 16 h 69"/>
                <a:gd name="T30" fmla="*/ 32 w 68"/>
                <a:gd name="T31" fmla="*/ 9 h 69"/>
                <a:gd name="T32" fmla="*/ 30 w 68"/>
                <a:gd name="T33" fmla="*/ 5 h 69"/>
                <a:gd name="T34" fmla="*/ 26 w 68"/>
                <a:gd name="T35" fmla="*/ 1 h 69"/>
                <a:gd name="T36" fmla="*/ 23 w 68"/>
                <a:gd name="T37" fmla="*/ 0 h 69"/>
                <a:gd name="T38" fmla="*/ 16 w 68"/>
                <a:gd name="T39" fmla="*/ 0 h 69"/>
                <a:gd name="T40" fmla="*/ 13 w 68"/>
                <a:gd name="T41" fmla="*/ 0 h 69"/>
                <a:gd name="T42" fmla="*/ 13 w 68"/>
                <a:gd name="T43" fmla="*/ 0 h 6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8" h="69">
                  <a:moveTo>
                    <a:pt x="26" y="0"/>
                  </a:moveTo>
                  <a:lnTo>
                    <a:pt x="21" y="2"/>
                  </a:lnTo>
                  <a:lnTo>
                    <a:pt x="9" y="8"/>
                  </a:lnTo>
                  <a:lnTo>
                    <a:pt x="6" y="13"/>
                  </a:lnTo>
                  <a:lnTo>
                    <a:pt x="2" y="23"/>
                  </a:lnTo>
                  <a:lnTo>
                    <a:pt x="0" y="31"/>
                  </a:lnTo>
                  <a:lnTo>
                    <a:pt x="2" y="46"/>
                  </a:lnTo>
                  <a:lnTo>
                    <a:pt x="7" y="57"/>
                  </a:lnTo>
                  <a:lnTo>
                    <a:pt x="17" y="67"/>
                  </a:lnTo>
                  <a:lnTo>
                    <a:pt x="26" y="69"/>
                  </a:lnTo>
                  <a:lnTo>
                    <a:pt x="40" y="69"/>
                  </a:lnTo>
                  <a:lnTo>
                    <a:pt x="49" y="63"/>
                  </a:lnTo>
                  <a:lnTo>
                    <a:pt x="61" y="55"/>
                  </a:lnTo>
                  <a:lnTo>
                    <a:pt x="64" y="46"/>
                  </a:lnTo>
                  <a:lnTo>
                    <a:pt x="68" y="32"/>
                  </a:lnTo>
                  <a:lnTo>
                    <a:pt x="63" y="19"/>
                  </a:lnTo>
                  <a:lnTo>
                    <a:pt x="59" y="10"/>
                  </a:lnTo>
                  <a:lnTo>
                    <a:pt x="51" y="2"/>
                  </a:lnTo>
                  <a:lnTo>
                    <a:pt x="45" y="0"/>
                  </a:lnTo>
                  <a:lnTo>
                    <a:pt x="32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-0.00139 C -0.00625 -0.00325 -0.01527 -0.00371 -0.02517 0.00046 C -0.02812 0.00625 -0.02951 0.01204 -0.03246 0.01807 C -0.03385 0.02386 -0.03541 0.02965 -0.0368 0.03545 C -0.03628 0.04193 -0.03767 0.04912 -0.03541 0.05468 C -0.0342 0.05746 -0.0302 0.05468 -0.02812 0.05653 C -0.02673 0.05769 -0.0276 0.06116 -0.02656 0.06255 C -0.02309 0.06719 -0.01267 0.06649 -0.00781 0.06835 C 0.00365 0.06719 0.01111 0.06696 0.02118 0.06255 C 0.02813 0.06487 0.03421 0.06696 0.04011 0.07205 C 0.04358 0.08688 0.04653 0.10217 0.03716 0.11469 C 0.03525 0.12256 0.03507 0.12534 0.02986 0.13021 C 0.02674 0.14342 0.02292 0.14203 0.0125 0.14365 C 0.00139 0.15384 0.0073 0.15245 -0.00486 0.14944 C -0.00538 0.14735 -0.00538 0.14457 -0.00642 0.14365 C -0.00764 0.14203 -0.01718 0.13809 -0.01944 0.136 C -0.0243 0.11584 -0.02204 0.13137 0.0125 0.12812 C 0.02361 0.12697 0.03004 0.11144 0.04011 0.10704 C 0.05 0.0936 0.04532 0.09824 0.05313 0.09152 C 0.05608 0.079 0.05764 0.06626 0.06615 0.05862 C 0.06997 0.05097 0.06823 0.04819 0.07483 0.04494 C 0.09375 0.0519 0.07118 0.07646 0.08646 0.08943 C 0.08976 0.10333 0.08681 0.0987 0.09358 0.10495 C 0.0974 0.10426 0.10209 0.10634 0.10521 0.1031 C 0.10747 0.10078 0.10556 0.09522 0.10677 0.09152 C 0.10816 0.08735 0.1125 0.07993 0.1125 0.08016 C 0.11302 0.07089 0.11216 0.06163 0.11389 0.05282 C 0.11424 0.05074 0.11684 0.05143 0.11823 0.05074 C 0.12431 0.04726 0.12344 0.04773 0.12848 0.04309 C 0.12934 0.04124 0.13247 0.03892 0.13125 0.0373 C 0.12986 0.03545 0.12743 0.03846 0.12552 0.03915 C 0.12084 0.04101 0.11719 0.04471 0.1125 0.04703 C 0.1132 0.06302 0.11042 0.08063 0.11546 0.09522 C 0.1165 0.09824 0.13559 0.09916 0.13577 0.09916 C 0.13872 0.09847 0.14184 0.09893 0.14445 0.09731 C 0.14636 0.09615 0.14705 0.09314 0.14879 0.09152 C 0.15105 0.08943 0.15851 0.08804 0.16025 0.08758 C 0.15903 0.06974 0.16129 0.06533 0.15157 0.05653 C 0.14914 0.04634 0.15087 0.05213 0.14445 0.03915 C 0.14341 0.0373 0.1415 0.03336 0.1415 0.03359 C 0.14323 0.0461 0.14757 0.06093 0.15591 0.06835 C 0.15695 0.07089 0.15816 0.07321 0.15886 0.07599 C 0.15955 0.07854 0.15955 0.08132 0.16025 0.08364 C 0.16268 0.09152 0.17118 0.09847 0.17622 0.1031 C 0.17674 0.10565 0.17726 0.1082 0.17778 0.11075 C 0.17865 0.11469 0.18056 0.12233 0.18056 0.12256 C 0.18143 0.13392 0.17917 0.14921 0.18924 0.15268 C 0.19184 0.1601 0.19341 0.16612 0.19653 0.17261 C 0.19601 0.19254 0.20122 0.21431 0.19514 0.23262 C 0.19358 0.23748 0.15921 0.23285 0.15747 0.23262 C 0.15539 0.22497 0.15226 0.22173 0.14723 0.2171 C 0.14445 0.2113 0.14289 0.20551 0.14011 0.19972 C 0.1415 0.1886 0.14167 0.18304 0.14879 0.17655 C 0.1573 0.15268 0.14549 0.18373 0.15591 0.16311 C 0.15677 0.16079 0.15677 0.15917 0.15747 0.15732 C 0.16059 0.14898 0.16007 0.15268 0.16459 0.1455 C 0.16667 0.14179 0.17049 0.13392 0.17049 0.13392 C 0.17066 0.12697 0.15851 0.05769 0.17778 0.04124 C 0.18004 0.03197 0.17639 0.02015 0.18056 0.01204 C 0.18299 0.00718 0.18108 0.02386 0.18212 0.02965 C 0.18299 0.03452 0.18716 0.04263 0.18924 0.04703 C 0.19028 0.0607 0.19132 0.07252 0.19358 0.08572 C 0.19306 0.07738 0.19375 0.06858 0.19219 0.06047 C 0.19167 0.05792 0.18889 0.05699 0.18785 0.05468 C 0.18577 0.05027 0.18473 0.04216 0.18351 0.0373 C 0.18455 0.02386 0.18559 0.01645 0.18785 0.0044 C 0.19462 0.00509 0.20191 0.00278 0.20816 0.00625 C 0.21042 0.00741 0.20886 0.01274 0.20955 0.01598 C 0.21059 0.02178 0.21146 0.02247 0.21389 0.02757 C 0.21493 0.03938 0.21285 0.05792 0.22257 0.06255 C 0.23368 0.05931 0.22934 0.05977 0.23282 0.04703 C 0.23403 0.01923 0.22969 0.01807 0.24289 0.00625 C 0.24549 -0.00302 0.24861 -0.00997 0.25591 -0.01298 C 0.25973 -0.01228 0.26389 -0.01298 0.26754 -0.01113 C 0.26893 -0.01043 0.26459 -0.00974 0.2632 -0.00904 C 0.24792 -0.00232 0.2599 -0.00788 0.25018 -0.00325 C 0.24549 0.01598 0.24098 0.0424 0.25452 0.05468 C 0.2566 0.06348 0.25886 0.0614 0.26459 0.06626 C 0.27171 0.06394 0.27396 0.06626 0.27622 0.05653 C 0.27674 0.04819 0.27448 0.03869 0.27778 0.03151 C 0.27986 0.02687 0.27969 0.04193 0.28056 0.04703 C 0.28177 0.05398 0.29115 0.04819 0.29653 0.04888 C 0.29705 0.05213 0.29566 0.05722 0.29792 0.05862 C 0.30434 0.06232 0.3073 0.05352 0.30955 0.04888 C 0.30921 0.03915 0.31059 0.02039 0.30677 0.00834 C 0.304 -0.00047 0.30226 -0.00232 0.29792 -0.01113 C 0.29705 -0.01298 0.29514 -0.01692 0.29514 -0.01669 C 0.29028 -0.04055 0.30452 -0.07229 0.28785 -0.08643 C 0.28403 -0.09384 0.28299 -0.10218 0.27917 -0.1096 C 0.27813 -0.10774 0.27639 -0.10612 0.27622 -0.1038 C 0.27518 -0.09176 0.28368 -0.0906 0.28785 -0.08272 C 0.29028 -0.07832 0.29098 -0.07392 0.29219 -0.06905 C 0.29445 -0.04681 0.30105 -0.02827 0.30677 -0.00719 C 0.30921 0.00185 0.30851 0.00996 0.3125 0.01807 C 0.31459 0.02641 0.31302 0.02873 0.31962 0.03151 C 0.32118 0.03081 0.32327 0.03127 0.32414 0.02965 C 0.32587 0.02641 0.32691 0.01807 0.32691 0.0183 C 0.32639 0.0044 0.32726 -0.00927 0.32552 -0.02271 C 0.32518 -0.02503 0.32257 -0.01923 0.32257 -0.01692 C 0.32223 -0.01298 0.32344 -0.00927 0.32414 -0.00533 C 0.32483 0.00811 0.32431 0.03406 0.33421 0.04309 C 0.34184 0.0424 0.35 0.04425 0.35747 0.04124 C 0.35938 0.04054 0.35851 0.03591 0.35886 0.03336 C 0.35955 0.02826 0.35886 0.02293 0.36025 0.01807 C 0.36146 0.0132 0.36528 0.01042 0.36754 0.00625 C 0.3658 -0.04032 0.37257 -0.02294 0.35747 -0.03615 C 0.36094 -0.01692 0.35625 -0.03893 0.36181 -0.02271 C 0.36355 -0.01761 0.36615 -0.00719 0.36615 -0.00695 C 0.3691 0.01807 0.36441 -0.01089 0.37605 0.01992 C 0.37726 0.02247 0.37761 0.02548 0.379 0.02757 C 0.38073 0.02988 0.39098 0.03452 0.39358 0.03545 C 0.39775 0.03475 0.40539 0.03892 0.40677 0.03336 C 0.40886 0.02525 0.41216 -0.01344 0.39948 -0.01877 C 0.39809 -0.02016 0.39636 -0.02433 0.39514 -0.02271 C 0.39132 -0.01761 0.40243 -0.00325 0.40243 -0.00302 C 0.4066 0.01436 0.40018 0.02293 0.41233 0.03151 C 0.41615 0.03081 0.42136 0.03336 0.42414 0.02965 C 0.42622 0.02687 0.42309 0.02201 0.42257 0.01807 C 0.42084 0.00672 0.41875 0.00301 0.41389 -0.00719 C 0.41302 -0.00904 0.41111 -0.01298 0.41111 -0.01275 C 0.41094 -0.01367 0.40851 -0.02503 0.40799 -0.02642 C 0.40643 -0.03059 0.40243 -0.03823 0.40243 -0.038 C 0.41059 -0.04171 0.41875 -0.03847 0.42691 -0.03615 C 0.42882 -0.0343 0.43108 -0.03267 0.43282 -0.03036 C 0.43455 -0.02804 0.43525 -0.0248 0.43716 -0.02271 C 0.43959 -0.01993 0.44306 -0.01923 0.44584 -0.01692 C 0.45122 -0.01761 0.45695 -0.01599 0.46181 -0.01877 C 0.46563 -0.02086 0.47049 -0.03036 0.47049 -0.03012 C 0.47292 -0.04032 0.475 -0.04634 0.47049 -0.05932 C 0.46962 -0.06187 0.4665 -0.05793 0.46459 -0.05746 C 0.46216 -0.05677 0.4599 -0.05631 0.45747 -0.05561 C 0.45469 -0.04542 0.45261 -0.03476 0.45018 -0.02456 C 0.4507 -0.01159 0.4507 0.00115 0.45157 0.01413 C 0.45174 0.01668 0.45174 0.01992 0.45313 0.02178 C 0.45452 0.02363 0.45695 0.02317 0.45886 0.02386 C 0.46181 0.02502 0.46754 0.02757 0.46754 0.0278 C 0.47622 0.02687 0.48507 0.02803 0.49358 0.02571 C 0.49671 0.02479 0.49566 0.01714 0.49792 0.01413 C 0.49966 0.01181 0.50191 0.01042 0.50382 0.00834 C 0.50591 0.00602 0.50764 0.00301 0.50955 0.00046 C 0.51164 -0.00719 0.51146 -0.0102 0.51684 -0.01483 C 0.51893 -0.02387 0.52205 -0.02225 0.52848 -0.02642 C 0.529 -0.0285 0.52882 -0.03105 0.52986 -0.03244 C 0.5323 -0.03569 0.53855 -0.04009 0.53855 -0.03986 C 0.5408 -0.04866 0.53993 -0.06279 0.54584 -0.06905 C 0.5507 -0.07415 0.56164 -0.07484 0.56754 -0.07693 C 0.56754 -0.0767 0.57066 -0.08828 0.57049 -0.08851 C 0.56823 -0.09129 0.56181 -0.09222 0.56181 -0.09199 C 0.55278 -0.10033 0.56285 -0.09245 0.55018 -0.09801 C 0.54289 -0.10126 0.53941 -0.10404 0.53125 -0.10589 C 0.52118 -0.11446 0.50834 -0.11747 0.49653 -0.11933 C 0.48907 -0.12442 0.4849 -0.12535 0.47622 -0.12721 C 0.46858 -0.13045 0.46268 -0.13346 0.45452 -0.13485 C 0.45313 -0.13555 0.45174 -0.13647 0.45018 -0.1367 C 0.44549 -0.13763 0.44046 -0.1374 0.43577 -0.13879 C 0.43403 -0.13925 0.43282 -0.14157 0.43125 -0.1425 C 0.42552 -0.1462 0.41858 -0.1469 0.41233 -0.14829 C 0.38525 -0.1615 0.40504 -0.15269 0.33421 -0.14829 C 0.31858 -0.14736 0.3033 -0.14064 0.28785 -0.13879 C 0.27448 -0.13717 0.23993 -0.13555 0.22848 -0.13485 C 0.21945 -0.13184 0.21198 -0.12883 0.20382 -0.12327 C 0.19636 -0.1096 0.18802 -0.10334 0.17778 -0.0943 C 0.17344 -0.09037 0.17049 -0.08434 0.16615 -0.08063 C 0.16129 -0.07623 0.15157 -0.07484 0.14584 -0.07299 C 0.13611 -0.06418 0.14827 -0.07392 0.13125 -0.0672 C 0.12952 -0.0665 0.12865 -0.06395 0.12691 -0.06326 C 0.12414 -0.0621 0.12118 -0.0621 0.11823 -0.0614 C 0.1158 -0.06001 0.11337 -0.05909 0.11111 -0.05746 C 0.10799 -0.05515 0.10573 -0.05098 0.10243 -0.04982 C 0.09514 -0.04727 0.09844 -0.04866 0.09219 -0.04588 C 0.08403 -0.03847 0.07605 -0.03267 0.06615 -0.03036 C 0.05938 -0.0241 0.06285 -0.0292 0.06025 -0.01692 C 0.05938 -0.01298 0.05747 -0.00533 0.05747 -0.0051 C 0.06493 -0.00186 0.06355 0.00139 0.07188 -0.00139 C 0.07292 -0.00325 0.07518 -0.00487 0.07483 -0.00719 C 0.07448 -0.00997 0.06771 -0.01228 0.06615 -0.01298 C 0.06372 -0.01228 0.06059 -0.01344 0.05886 -0.01113 C 0.05764 -0.0095 0.06302 0.00023 0.0632 0.00046 C 0.06789 0.00672 0.08264 0.0132 0.08924 0.01598 C 0.09983 0.01529 0.11059 0.01621 0.12118 0.01413 C 0.13421 0.01158 0.12535 0.00973 0.12986 0.00254 C 0.13646 -0.00765 0.14792 -0.01344 0.15747 -0.01692 C 0.15973 -0.02966 0.1658 -0.02873 0.17344 -0.03615 C 0.17431 -0.0387 0.17466 -0.04217 0.17622 -0.04403 C 0.17813 -0.04634 0.18108 -0.04634 0.18351 -0.04773 C 0.18872 -0.05075 0.19254 -0.05515 0.19792 -0.05746 C 0.21042 -0.07345 0.225 -0.08249 0.2415 -0.08851 C 0.24254 -0.08596 0.2441 -0.08341 0.24445 -0.08063 C 0.25348 -0.01576 0.21198 -0.05677 0.34011 -0.05932 C 0.34601 -0.0621 0.34809 -0.06604 0.35296 -0.0709 C 0.35764 -0.07531 0.36372 -0.07716 0.3691 -0.07878 C 0.37171 -0.09013 0.36875 -0.10149 0.37778 -0.10589 C 0.37865 -0.10774 0.379 -0.11052 0.38056 -0.11168 C 0.38316 -0.11377 0.38924 -0.11539 0.38924 -0.11516 C 0.39775 -0.13323 0.40712 -0.09662 0.41111 -0.08851 C 0.42552 -0.05839 0.41962 -0.09894 0.43421 -0.0285 C 0.43698 -0.01506 0.43837 -0.00116 0.4415 0.01204 C 0.44393 0.04842 0.45018 0.10681 0.42986 0.13392 C 0.4283 0.14318 0.42639 0.15801 0.42257 0.16612 C 0.41789 0.17678 0.41146 0.18582 0.40677 0.19601 C 0.40504 0.20667 0.40382 0.21339 0.39775 0.22103 C 0.39306 0.23818 0.39271 0.24907 0.37778 0.25393 C 0.36094 0.26529 0.37778 0.28591 0.37778 0.30236 C 0.37778 0.33781 0.37778 0.37326 0.37778 0.40871 " pathEditMode="relative" rAng="0" ptsTypes="fffffffffffffffffffffffffffffffffffffffffffffffffffffffffffffffffffffffffffffffffffffffffffffffffffffffffffffffffffffffffffffffffffffffffffffffffffffffffffffffffffffffffffffffffffffffffffffffffffffffffffA">
                                      <p:cBhvr>
                                        <p:cTn id="14" dur="5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67" y="12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The concept of ‘preference’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893763" y="3427413"/>
            <a:ext cx="3730625" cy="2479675"/>
          </a:xfrm>
        </p:spPr>
        <p:txBody>
          <a:bodyPr/>
          <a:lstStyle/>
          <a:p>
            <a:pPr algn="r" eaLnBrk="1" hangingPunct="1">
              <a:buFontTx/>
              <a:buNone/>
            </a:pPr>
            <a:r>
              <a:rPr lang="en-GB" altLang="en-US" smtClean="0">
                <a:solidFill>
                  <a:srgbClr val="008795"/>
                </a:solidFill>
              </a:rPr>
              <a:t>“Natural”</a:t>
            </a:r>
          </a:p>
          <a:p>
            <a:pPr algn="r" eaLnBrk="1" hangingPunct="1">
              <a:buFontTx/>
              <a:buNone/>
            </a:pPr>
            <a:r>
              <a:rPr lang="en-GB" altLang="en-US" smtClean="0">
                <a:solidFill>
                  <a:srgbClr val="008795"/>
                </a:solidFill>
              </a:rPr>
              <a:t>“Easy”</a:t>
            </a:r>
          </a:p>
          <a:p>
            <a:pPr algn="r" eaLnBrk="1" hangingPunct="1">
              <a:buFontTx/>
              <a:buNone/>
            </a:pPr>
            <a:r>
              <a:rPr lang="en-GB" altLang="en-US" smtClean="0">
                <a:solidFill>
                  <a:srgbClr val="008795"/>
                </a:solidFill>
              </a:rPr>
              <a:t>“Flowing” </a:t>
            </a:r>
          </a:p>
          <a:p>
            <a:pPr algn="r" eaLnBrk="1" hangingPunct="1">
              <a:buFontTx/>
              <a:buNone/>
            </a:pPr>
            <a:r>
              <a:rPr lang="en-GB" altLang="en-US" smtClean="0">
                <a:solidFill>
                  <a:srgbClr val="008795"/>
                </a:solidFill>
              </a:rPr>
              <a:t>“Comfortable”</a:t>
            </a:r>
          </a:p>
          <a:p>
            <a:pPr algn="r" eaLnBrk="1" hangingPunct="1">
              <a:buFontTx/>
              <a:buNone/>
            </a:pPr>
            <a:r>
              <a:rPr lang="en-GB" altLang="en-US" smtClean="0">
                <a:solidFill>
                  <a:srgbClr val="008795"/>
                </a:solidFill>
              </a:rPr>
              <a:t>“Took less Energy”</a:t>
            </a:r>
            <a:endParaRPr lang="en-US" altLang="en-US" smtClean="0">
              <a:solidFill>
                <a:srgbClr val="008795"/>
              </a:solidFill>
            </a:endParaRPr>
          </a:p>
        </p:txBody>
      </p:sp>
      <p:sp>
        <p:nvSpPr>
          <p:cNvPr id="19460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4781550" y="3403600"/>
            <a:ext cx="4032250" cy="212883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altLang="en-US" smtClean="0">
                <a:solidFill>
                  <a:srgbClr val="B3081B"/>
                </a:solidFill>
              </a:rPr>
              <a:t>“Unnatural”</a:t>
            </a:r>
          </a:p>
          <a:p>
            <a:pPr eaLnBrk="1" hangingPunct="1">
              <a:buFontTx/>
              <a:buNone/>
            </a:pPr>
            <a:r>
              <a:rPr lang="en-GB" altLang="en-US" smtClean="0">
                <a:solidFill>
                  <a:srgbClr val="B3081B"/>
                </a:solidFill>
              </a:rPr>
              <a:t>“Difficult”</a:t>
            </a:r>
          </a:p>
          <a:p>
            <a:pPr eaLnBrk="1" hangingPunct="1">
              <a:buFontTx/>
              <a:buNone/>
            </a:pPr>
            <a:r>
              <a:rPr lang="en-GB" altLang="en-US" smtClean="0">
                <a:solidFill>
                  <a:srgbClr val="B3081B"/>
                </a:solidFill>
              </a:rPr>
              <a:t>“Jerky”</a:t>
            </a:r>
          </a:p>
          <a:p>
            <a:pPr eaLnBrk="1" hangingPunct="1">
              <a:buFontTx/>
              <a:buNone/>
            </a:pPr>
            <a:r>
              <a:rPr lang="en-GB" altLang="en-US" smtClean="0">
                <a:solidFill>
                  <a:srgbClr val="B3081B"/>
                </a:solidFill>
              </a:rPr>
              <a:t>“Awkward”</a:t>
            </a:r>
          </a:p>
          <a:p>
            <a:pPr eaLnBrk="1" hangingPunct="1">
              <a:buFontTx/>
              <a:buNone/>
            </a:pPr>
            <a:r>
              <a:rPr lang="en-GB" altLang="en-US" smtClean="0">
                <a:solidFill>
                  <a:srgbClr val="B3081B"/>
                </a:solidFill>
              </a:rPr>
              <a:t>“Took more Energy”</a:t>
            </a:r>
          </a:p>
          <a:p>
            <a:pPr eaLnBrk="1" hangingPunct="1"/>
            <a:endParaRPr lang="en-US" altLang="en-US" smtClean="0">
              <a:solidFill>
                <a:srgbClr val="FF3300"/>
              </a:solidFill>
            </a:endParaRPr>
          </a:p>
        </p:txBody>
      </p:sp>
      <p:grpSp>
        <p:nvGrpSpPr>
          <p:cNvPr id="19461" name="Group 5"/>
          <p:cNvGrpSpPr>
            <a:grpSpLocks/>
          </p:cNvGrpSpPr>
          <p:nvPr/>
        </p:nvGrpSpPr>
        <p:grpSpPr bwMode="auto">
          <a:xfrm>
            <a:off x="2987675" y="1268413"/>
            <a:ext cx="1790700" cy="1816100"/>
            <a:chOff x="2018" y="981"/>
            <a:chExt cx="1128" cy="1144"/>
          </a:xfrm>
        </p:grpSpPr>
        <p:sp>
          <p:nvSpPr>
            <p:cNvPr id="5144" name="Rectangle 6"/>
            <p:cNvSpPr>
              <a:spLocks noChangeArrowheads="1"/>
            </p:cNvSpPr>
            <p:nvPr/>
          </p:nvSpPr>
          <p:spPr bwMode="auto">
            <a:xfrm>
              <a:off x="2018" y="981"/>
              <a:ext cx="1128" cy="1115"/>
            </a:xfrm>
            <a:prstGeom prst="rect">
              <a:avLst/>
            </a:prstGeom>
            <a:solidFill>
              <a:srgbClr val="008795"/>
            </a:solidFill>
            <a:ln w="9525">
              <a:solidFill>
                <a:srgbClr val="008795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5145" name="Freeform 7"/>
            <p:cNvSpPr>
              <a:spLocks/>
            </p:cNvSpPr>
            <p:nvPr/>
          </p:nvSpPr>
          <p:spPr bwMode="auto">
            <a:xfrm>
              <a:off x="2035" y="1029"/>
              <a:ext cx="1089" cy="1096"/>
            </a:xfrm>
            <a:custGeom>
              <a:avLst/>
              <a:gdLst>
                <a:gd name="T0" fmla="*/ 1089 w 1089"/>
                <a:gd name="T1" fmla="*/ 1096 h 1096"/>
                <a:gd name="T2" fmla="*/ 1089 w 1089"/>
                <a:gd name="T3" fmla="*/ 3 h 1096"/>
                <a:gd name="T4" fmla="*/ 9 w 1089"/>
                <a:gd name="T5" fmla="*/ 0 h 1096"/>
                <a:gd name="T6" fmla="*/ 0 w 1089"/>
                <a:gd name="T7" fmla="*/ 1077 h 1096"/>
                <a:gd name="T8" fmla="*/ 1089 w 1089"/>
                <a:gd name="T9" fmla="*/ 1096 h 10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9" h="1096">
                  <a:moveTo>
                    <a:pt x="1089" y="1096"/>
                  </a:moveTo>
                  <a:lnTo>
                    <a:pt x="1089" y="3"/>
                  </a:lnTo>
                  <a:lnTo>
                    <a:pt x="9" y="0"/>
                  </a:lnTo>
                  <a:lnTo>
                    <a:pt x="0" y="1077"/>
                  </a:lnTo>
                  <a:lnTo>
                    <a:pt x="1089" y="109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8795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46" name="Freeform 8"/>
            <p:cNvSpPr>
              <a:spLocks/>
            </p:cNvSpPr>
            <p:nvPr/>
          </p:nvSpPr>
          <p:spPr bwMode="auto">
            <a:xfrm>
              <a:off x="2018" y="988"/>
              <a:ext cx="58" cy="1108"/>
            </a:xfrm>
            <a:custGeom>
              <a:avLst/>
              <a:gdLst>
                <a:gd name="T0" fmla="*/ 51 w 58"/>
                <a:gd name="T1" fmla="*/ 3 h 1108"/>
                <a:gd name="T2" fmla="*/ 46 w 58"/>
                <a:gd name="T3" fmla="*/ 0 h 1108"/>
                <a:gd name="T4" fmla="*/ 38 w 58"/>
                <a:gd name="T5" fmla="*/ 0 h 1108"/>
                <a:gd name="T6" fmla="*/ 29 w 58"/>
                <a:gd name="T7" fmla="*/ 0 h 1108"/>
                <a:gd name="T8" fmla="*/ 19 w 58"/>
                <a:gd name="T9" fmla="*/ 0 h 1108"/>
                <a:gd name="T10" fmla="*/ 19 w 58"/>
                <a:gd name="T11" fmla="*/ 41 h 1108"/>
                <a:gd name="T12" fmla="*/ 19 w 58"/>
                <a:gd name="T13" fmla="*/ 96 h 1108"/>
                <a:gd name="T14" fmla="*/ 19 w 58"/>
                <a:gd name="T15" fmla="*/ 144 h 1108"/>
                <a:gd name="T16" fmla="*/ 19 w 58"/>
                <a:gd name="T17" fmla="*/ 171 h 1108"/>
                <a:gd name="T18" fmla="*/ 19 w 58"/>
                <a:gd name="T19" fmla="*/ 301 h 1108"/>
                <a:gd name="T20" fmla="*/ 22 w 58"/>
                <a:gd name="T21" fmla="*/ 428 h 1108"/>
                <a:gd name="T22" fmla="*/ 22 w 58"/>
                <a:gd name="T23" fmla="*/ 558 h 1108"/>
                <a:gd name="T24" fmla="*/ 22 w 58"/>
                <a:gd name="T25" fmla="*/ 687 h 1108"/>
                <a:gd name="T26" fmla="*/ 22 w 58"/>
                <a:gd name="T27" fmla="*/ 707 h 1108"/>
                <a:gd name="T28" fmla="*/ 24 w 58"/>
                <a:gd name="T29" fmla="*/ 724 h 1108"/>
                <a:gd name="T30" fmla="*/ 24 w 58"/>
                <a:gd name="T31" fmla="*/ 743 h 1108"/>
                <a:gd name="T32" fmla="*/ 24 w 58"/>
                <a:gd name="T33" fmla="*/ 762 h 1108"/>
                <a:gd name="T34" fmla="*/ 19 w 58"/>
                <a:gd name="T35" fmla="*/ 803 h 1108"/>
                <a:gd name="T36" fmla="*/ 12 w 58"/>
                <a:gd name="T37" fmla="*/ 873 h 1108"/>
                <a:gd name="T38" fmla="*/ 5 w 58"/>
                <a:gd name="T39" fmla="*/ 971 h 1108"/>
                <a:gd name="T40" fmla="*/ 0 w 58"/>
                <a:gd name="T41" fmla="*/ 1096 h 1108"/>
                <a:gd name="T42" fmla="*/ 14 w 58"/>
                <a:gd name="T43" fmla="*/ 1089 h 1108"/>
                <a:gd name="T44" fmla="*/ 29 w 58"/>
                <a:gd name="T45" fmla="*/ 1079 h 1108"/>
                <a:gd name="T46" fmla="*/ 43 w 58"/>
                <a:gd name="T47" fmla="*/ 1079 h 1108"/>
                <a:gd name="T48" fmla="*/ 53 w 58"/>
                <a:gd name="T49" fmla="*/ 1108 h 1108"/>
                <a:gd name="T50" fmla="*/ 53 w 58"/>
                <a:gd name="T51" fmla="*/ 1007 h 1108"/>
                <a:gd name="T52" fmla="*/ 51 w 58"/>
                <a:gd name="T53" fmla="*/ 899 h 1108"/>
                <a:gd name="T54" fmla="*/ 51 w 58"/>
                <a:gd name="T55" fmla="*/ 791 h 1108"/>
                <a:gd name="T56" fmla="*/ 51 w 58"/>
                <a:gd name="T57" fmla="*/ 695 h 1108"/>
                <a:gd name="T58" fmla="*/ 53 w 58"/>
                <a:gd name="T59" fmla="*/ 543 h 1108"/>
                <a:gd name="T60" fmla="*/ 55 w 58"/>
                <a:gd name="T61" fmla="*/ 368 h 1108"/>
                <a:gd name="T62" fmla="*/ 58 w 58"/>
                <a:gd name="T63" fmla="*/ 219 h 1108"/>
                <a:gd name="T64" fmla="*/ 58 w 58"/>
                <a:gd name="T65" fmla="*/ 156 h 1108"/>
                <a:gd name="T66" fmla="*/ 58 w 58"/>
                <a:gd name="T67" fmla="*/ 118 h 1108"/>
                <a:gd name="T68" fmla="*/ 55 w 58"/>
                <a:gd name="T69" fmla="*/ 67 h 1108"/>
                <a:gd name="T70" fmla="*/ 53 w 58"/>
                <a:gd name="T71" fmla="*/ 22 h 1108"/>
                <a:gd name="T72" fmla="*/ 51 w 58"/>
                <a:gd name="T73" fmla="*/ 3 h 11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8" h="1108">
                  <a:moveTo>
                    <a:pt x="51" y="3"/>
                  </a:moveTo>
                  <a:lnTo>
                    <a:pt x="46" y="0"/>
                  </a:lnTo>
                  <a:lnTo>
                    <a:pt x="38" y="0"/>
                  </a:lnTo>
                  <a:lnTo>
                    <a:pt x="29" y="0"/>
                  </a:lnTo>
                  <a:lnTo>
                    <a:pt x="19" y="0"/>
                  </a:lnTo>
                  <a:lnTo>
                    <a:pt x="19" y="41"/>
                  </a:lnTo>
                  <a:lnTo>
                    <a:pt x="19" y="96"/>
                  </a:lnTo>
                  <a:lnTo>
                    <a:pt x="19" y="144"/>
                  </a:lnTo>
                  <a:lnTo>
                    <a:pt x="19" y="171"/>
                  </a:lnTo>
                  <a:lnTo>
                    <a:pt x="19" y="301"/>
                  </a:lnTo>
                  <a:lnTo>
                    <a:pt x="22" y="428"/>
                  </a:lnTo>
                  <a:lnTo>
                    <a:pt x="22" y="558"/>
                  </a:lnTo>
                  <a:lnTo>
                    <a:pt x="22" y="687"/>
                  </a:lnTo>
                  <a:lnTo>
                    <a:pt x="22" y="707"/>
                  </a:lnTo>
                  <a:lnTo>
                    <a:pt x="24" y="724"/>
                  </a:lnTo>
                  <a:lnTo>
                    <a:pt x="24" y="743"/>
                  </a:lnTo>
                  <a:lnTo>
                    <a:pt x="24" y="762"/>
                  </a:lnTo>
                  <a:lnTo>
                    <a:pt x="19" y="803"/>
                  </a:lnTo>
                  <a:lnTo>
                    <a:pt x="12" y="873"/>
                  </a:lnTo>
                  <a:lnTo>
                    <a:pt x="5" y="971"/>
                  </a:lnTo>
                  <a:lnTo>
                    <a:pt x="0" y="1096"/>
                  </a:lnTo>
                  <a:lnTo>
                    <a:pt x="14" y="1089"/>
                  </a:lnTo>
                  <a:lnTo>
                    <a:pt x="29" y="1079"/>
                  </a:lnTo>
                  <a:lnTo>
                    <a:pt x="43" y="1079"/>
                  </a:lnTo>
                  <a:lnTo>
                    <a:pt x="53" y="1108"/>
                  </a:lnTo>
                  <a:lnTo>
                    <a:pt x="53" y="1007"/>
                  </a:lnTo>
                  <a:lnTo>
                    <a:pt x="51" y="899"/>
                  </a:lnTo>
                  <a:lnTo>
                    <a:pt x="51" y="791"/>
                  </a:lnTo>
                  <a:lnTo>
                    <a:pt x="51" y="695"/>
                  </a:lnTo>
                  <a:lnTo>
                    <a:pt x="53" y="543"/>
                  </a:lnTo>
                  <a:lnTo>
                    <a:pt x="55" y="368"/>
                  </a:lnTo>
                  <a:lnTo>
                    <a:pt x="58" y="219"/>
                  </a:lnTo>
                  <a:lnTo>
                    <a:pt x="58" y="156"/>
                  </a:lnTo>
                  <a:lnTo>
                    <a:pt x="58" y="118"/>
                  </a:lnTo>
                  <a:lnTo>
                    <a:pt x="55" y="67"/>
                  </a:lnTo>
                  <a:lnTo>
                    <a:pt x="53" y="22"/>
                  </a:lnTo>
                  <a:lnTo>
                    <a:pt x="51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8795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47" name="Freeform 9"/>
            <p:cNvSpPr>
              <a:spLocks/>
            </p:cNvSpPr>
            <p:nvPr/>
          </p:nvSpPr>
          <p:spPr bwMode="auto">
            <a:xfrm>
              <a:off x="3093" y="988"/>
              <a:ext cx="53" cy="1091"/>
            </a:xfrm>
            <a:custGeom>
              <a:avLst/>
              <a:gdLst>
                <a:gd name="T0" fmla="*/ 31 w 53"/>
                <a:gd name="T1" fmla="*/ 3 h 1091"/>
                <a:gd name="T2" fmla="*/ 24 w 53"/>
                <a:gd name="T3" fmla="*/ 0 h 1091"/>
                <a:gd name="T4" fmla="*/ 17 w 53"/>
                <a:gd name="T5" fmla="*/ 0 h 1091"/>
                <a:gd name="T6" fmla="*/ 10 w 53"/>
                <a:gd name="T7" fmla="*/ 0 h 1091"/>
                <a:gd name="T8" fmla="*/ 0 w 53"/>
                <a:gd name="T9" fmla="*/ 0 h 1091"/>
                <a:gd name="T10" fmla="*/ 0 w 53"/>
                <a:gd name="T11" fmla="*/ 41 h 1091"/>
                <a:gd name="T12" fmla="*/ 0 w 53"/>
                <a:gd name="T13" fmla="*/ 96 h 1091"/>
                <a:gd name="T14" fmla="*/ 0 w 53"/>
                <a:gd name="T15" fmla="*/ 144 h 1091"/>
                <a:gd name="T16" fmla="*/ 0 w 53"/>
                <a:gd name="T17" fmla="*/ 171 h 1091"/>
                <a:gd name="T18" fmla="*/ 2 w 53"/>
                <a:gd name="T19" fmla="*/ 301 h 1091"/>
                <a:gd name="T20" fmla="*/ 12 w 53"/>
                <a:gd name="T21" fmla="*/ 430 h 1091"/>
                <a:gd name="T22" fmla="*/ 19 w 53"/>
                <a:gd name="T23" fmla="*/ 560 h 1091"/>
                <a:gd name="T24" fmla="*/ 22 w 53"/>
                <a:gd name="T25" fmla="*/ 690 h 1091"/>
                <a:gd name="T26" fmla="*/ 19 w 53"/>
                <a:gd name="T27" fmla="*/ 712 h 1091"/>
                <a:gd name="T28" fmla="*/ 17 w 53"/>
                <a:gd name="T29" fmla="*/ 731 h 1091"/>
                <a:gd name="T30" fmla="*/ 15 w 53"/>
                <a:gd name="T31" fmla="*/ 752 h 1091"/>
                <a:gd name="T32" fmla="*/ 12 w 53"/>
                <a:gd name="T33" fmla="*/ 774 h 1091"/>
                <a:gd name="T34" fmla="*/ 12 w 53"/>
                <a:gd name="T35" fmla="*/ 810 h 1091"/>
                <a:gd name="T36" fmla="*/ 15 w 53"/>
                <a:gd name="T37" fmla="*/ 875 h 1091"/>
                <a:gd name="T38" fmla="*/ 17 w 53"/>
                <a:gd name="T39" fmla="*/ 969 h 1091"/>
                <a:gd name="T40" fmla="*/ 17 w 53"/>
                <a:gd name="T41" fmla="*/ 1091 h 1091"/>
                <a:gd name="T42" fmla="*/ 29 w 53"/>
                <a:gd name="T43" fmla="*/ 1089 h 1091"/>
                <a:gd name="T44" fmla="*/ 39 w 53"/>
                <a:gd name="T45" fmla="*/ 1086 h 1091"/>
                <a:gd name="T46" fmla="*/ 48 w 53"/>
                <a:gd name="T47" fmla="*/ 1086 h 1091"/>
                <a:gd name="T48" fmla="*/ 53 w 53"/>
                <a:gd name="T49" fmla="*/ 1091 h 1091"/>
                <a:gd name="T50" fmla="*/ 51 w 53"/>
                <a:gd name="T51" fmla="*/ 1046 h 1091"/>
                <a:gd name="T52" fmla="*/ 48 w 53"/>
                <a:gd name="T53" fmla="*/ 935 h 1091"/>
                <a:gd name="T54" fmla="*/ 46 w 53"/>
                <a:gd name="T55" fmla="*/ 803 h 1091"/>
                <a:gd name="T56" fmla="*/ 46 w 53"/>
                <a:gd name="T57" fmla="*/ 690 h 1091"/>
                <a:gd name="T58" fmla="*/ 46 w 53"/>
                <a:gd name="T59" fmla="*/ 541 h 1091"/>
                <a:gd name="T60" fmla="*/ 43 w 53"/>
                <a:gd name="T61" fmla="*/ 365 h 1091"/>
                <a:gd name="T62" fmla="*/ 39 w 53"/>
                <a:gd name="T63" fmla="*/ 219 h 1091"/>
                <a:gd name="T64" fmla="*/ 36 w 53"/>
                <a:gd name="T65" fmla="*/ 156 h 1091"/>
                <a:gd name="T66" fmla="*/ 39 w 53"/>
                <a:gd name="T67" fmla="*/ 118 h 1091"/>
                <a:gd name="T68" fmla="*/ 36 w 53"/>
                <a:gd name="T69" fmla="*/ 67 h 1091"/>
                <a:gd name="T70" fmla="*/ 34 w 53"/>
                <a:gd name="T71" fmla="*/ 22 h 1091"/>
                <a:gd name="T72" fmla="*/ 31 w 53"/>
                <a:gd name="T73" fmla="*/ 3 h 109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3" h="1091">
                  <a:moveTo>
                    <a:pt x="31" y="3"/>
                  </a:moveTo>
                  <a:lnTo>
                    <a:pt x="24" y="0"/>
                  </a:lnTo>
                  <a:lnTo>
                    <a:pt x="17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41"/>
                  </a:lnTo>
                  <a:lnTo>
                    <a:pt x="0" y="96"/>
                  </a:lnTo>
                  <a:lnTo>
                    <a:pt x="0" y="144"/>
                  </a:lnTo>
                  <a:lnTo>
                    <a:pt x="0" y="171"/>
                  </a:lnTo>
                  <a:lnTo>
                    <a:pt x="2" y="301"/>
                  </a:lnTo>
                  <a:lnTo>
                    <a:pt x="12" y="430"/>
                  </a:lnTo>
                  <a:lnTo>
                    <a:pt x="19" y="560"/>
                  </a:lnTo>
                  <a:lnTo>
                    <a:pt x="22" y="690"/>
                  </a:lnTo>
                  <a:lnTo>
                    <a:pt x="19" y="712"/>
                  </a:lnTo>
                  <a:lnTo>
                    <a:pt x="17" y="731"/>
                  </a:lnTo>
                  <a:lnTo>
                    <a:pt x="15" y="752"/>
                  </a:lnTo>
                  <a:lnTo>
                    <a:pt x="12" y="774"/>
                  </a:lnTo>
                  <a:lnTo>
                    <a:pt x="12" y="810"/>
                  </a:lnTo>
                  <a:lnTo>
                    <a:pt x="15" y="875"/>
                  </a:lnTo>
                  <a:lnTo>
                    <a:pt x="17" y="969"/>
                  </a:lnTo>
                  <a:lnTo>
                    <a:pt x="17" y="1091"/>
                  </a:lnTo>
                  <a:lnTo>
                    <a:pt x="29" y="1089"/>
                  </a:lnTo>
                  <a:lnTo>
                    <a:pt x="39" y="1086"/>
                  </a:lnTo>
                  <a:lnTo>
                    <a:pt x="48" y="1086"/>
                  </a:lnTo>
                  <a:lnTo>
                    <a:pt x="53" y="1091"/>
                  </a:lnTo>
                  <a:lnTo>
                    <a:pt x="51" y="1046"/>
                  </a:lnTo>
                  <a:lnTo>
                    <a:pt x="48" y="935"/>
                  </a:lnTo>
                  <a:lnTo>
                    <a:pt x="46" y="803"/>
                  </a:lnTo>
                  <a:lnTo>
                    <a:pt x="46" y="690"/>
                  </a:lnTo>
                  <a:lnTo>
                    <a:pt x="46" y="541"/>
                  </a:lnTo>
                  <a:lnTo>
                    <a:pt x="43" y="365"/>
                  </a:lnTo>
                  <a:lnTo>
                    <a:pt x="39" y="219"/>
                  </a:lnTo>
                  <a:lnTo>
                    <a:pt x="36" y="156"/>
                  </a:lnTo>
                  <a:lnTo>
                    <a:pt x="39" y="118"/>
                  </a:lnTo>
                  <a:lnTo>
                    <a:pt x="36" y="67"/>
                  </a:lnTo>
                  <a:lnTo>
                    <a:pt x="34" y="22"/>
                  </a:lnTo>
                  <a:lnTo>
                    <a:pt x="31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8795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48" name="Freeform 10"/>
            <p:cNvSpPr>
              <a:spLocks/>
            </p:cNvSpPr>
            <p:nvPr/>
          </p:nvSpPr>
          <p:spPr bwMode="auto">
            <a:xfrm>
              <a:off x="2035" y="986"/>
              <a:ext cx="1109" cy="57"/>
            </a:xfrm>
            <a:custGeom>
              <a:avLst/>
              <a:gdLst>
                <a:gd name="T0" fmla="*/ 0 w 1109"/>
                <a:gd name="T1" fmla="*/ 12 h 57"/>
                <a:gd name="T2" fmla="*/ 0 w 1109"/>
                <a:gd name="T3" fmla="*/ 29 h 57"/>
                <a:gd name="T4" fmla="*/ 19 w 1109"/>
                <a:gd name="T5" fmla="*/ 38 h 57"/>
                <a:gd name="T6" fmla="*/ 70 w 1109"/>
                <a:gd name="T7" fmla="*/ 38 h 57"/>
                <a:gd name="T8" fmla="*/ 122 w 1109"/>
                <a:gd name="T9" fmla="*/ 38 h 57"/>
                <a:gd name="T10" fmla="*/ 161 w 1109"/>
                <a:gd name="T11" fmla="*/ 38 h 57"/>
                <a:gd name="T12" fmla="*/ 202 w 1109"/>
                <a:gd name="T13" fmla="*/ 38 h 57"/>
                <a:gd name="T14" fmla="*/ 267 w 1109"/>
                <a:gd name="T15" fmla="*/ 38 h 57"/>
                <a:gd name="T16" fmla="*/ 332 w 1109"/>
                <a:gd name="T17" fmla="*/ 38 h 57"/>
                <a:gd name="T18" fmla="*/ 397 w 1109"/>
                <a:gd name="T19" fmla="*/ 38 h 57"/>
                <a:gd name="T20" fmla="*/ 462 w 1109"/>
                <a:gd name="T21" fmla="*/ 36 h 57"/>
                <a:gd name="T22" fmla="*/ 527 w 1109"/>
                <a:gd name="T23" fmla="*/ 36 h 57"/>
                <a:gd name="T24" fmla="*/ 589 w 1109"/>
                <a:gd name="T25" fmla="*/ 36 h 57"/>
                <a:gd name="T26" fmla="*/ 654 w 1109"/>
                <a:gd name="T27" fmla="*/ 36 h 57"/>
                <a:gd name="T28" fmla="*/ 695 w 1109"/>
                <a:gd name="T29" fmla="*/ 36 h 57"/>
                <a:gd name="T30" fmla="*/ 714 w 1109"/>
                <a:gd name="T31" fmla="*/ 36 h 57"/>
                <a:gd name="T32" fmla="*/ 733 w 1109"/>
                <a:gd name="T33" fmla="*/ 33 h 57"/>
                <a:gd name="T34" fmla="*/ 750 w 1109"/>
                <a:gd name="T35" fmla="*/ 33 h 57"/>
                <a:gd name="T36" fmla="*/ 777 w 1109"/>
                <a:gd name="T37" fmla="*/ 33 h 57"/>
                <a:gd name="T38" fmla="*/ 834 w 1109"/>
                <a:gd name="T39" fmla="*/ 41 h 57"/>
                <a:gd name="T40" fmla="*/ 921 w 1109"/>
                <a:gd name="T41" fmla="*/ 48 h 57"/>
                <a:gd name="T42" fmla="*/ 1034 w 1109"/>
                <a:gd name="T43" fmla="*/ 55 h 57"/>
                <a:gd name="T44" fmla="*/ 1092 w 1109"/>
                <a:gd name="T45" fmla="*/ 43 h 57"/>
                <a:gd name="T46" fmla="*/ 1082 w 1109"/>
                <a:gd name="T47" fmla="*/ 14 h 57"/>
                <a:gd name="T48" fmla="*/ 1085 w 1109"/>
                <a:gd name="T49" fmla="*/ 5 h 57"/>
                <a:gd name="T50" fmla="*/ 1036 w 1109"/>
                <a:gd name="T51" fmla="*/ 5 h 57"/>
                <a:gd name="T52" fmla="*/ 984 w 1109"/>
                <a:gd name="T53" fmla="*/ 5 h 57"/>
                <a:gd name="T54" fmla="*/ 928 w 1109"/>
                <a:gd name="T55" fmla="*/ 7 h 57"/>
                <a:gd name="T56" fmla="*/ 873 w 1109"/>
                <a:gd name="T57" fmla="*/ 7 h 57"/>
                <a:gd name="T58" fmla="*/ 820 w 1109"/>
                <a:gd name="T59" fmla="*/ 7 h 57"/>
                <a:gd name="T60" fmla="*/ 767 w 1109"/>
                <a:gd name="T61" fmla="*/ 7 h 57"/>
                <a:gd name="T62" fmla="*/ 717 w 1109"/>
                <a:gd name="T63" fmla="*/ 7 h 57"/>
                <a:gd name="T64" fmla="*/ 661 w 1109"/>
                <a:gd name="T65" fmla="*/ 7 h 57"/>
                <a:gd name="T66" fmla="*/ 587 w 1109"/>
                <a:gd name="T67" fmla="*/ 5 h 57"/>
                <a:gd name="T68" fmla="*/ 500 w 1109"/>
                <a:gd name="T69" fmla="*/ 2 h 57"/>
                <a:gd name="T70" fmla="*/ 411 w 1109"/>
                <a:gd name="T71" fmla="*/ 2 h 57"/>
                <a:gd name="T72" fmla="*/ 327 w 1109"/>
                <a:gd name="T73" fmla="*/ 2 h 57"/>
                <a:gd name="T74" fmla="*/ 252 w 1109"/>
                <a:gd name="T75" fmla="*/ 0 h 57"/>
                <a:gd name="T76" fmla="*/ 195 w 1109"/>
                <a:gd name="T77" fmla="*/ 0 h 57"/>
                <a:gd name="T78" fmla="*/ 161 w 1109"/>
                <a:gd name="T79" fmla="*/ 0 h 57"/>
                <a:gd name="T80" fmla="*/ 139 w 1109"/>
                <a:gd name="T81" fmla="*/ 0 h 57"/>
                <a:gd name="T82" fmla="*/ 94 w 1109"/>
                <a:gd name="T83" fmla="*/ 0 h 57"/>
                <a:gd name="T84" fmla="*/ 43 w 1109"/>
                <a:gd name="T85" fmla="*/ 5 h 57"/>
                <a:gd name="T86" fmla="*/ 7 w 1109"/>
                <a:gd name="T87" fmla="*/ 7 h 5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09" h="57">
                  <a:moveTo>
                    <a:pt x="2" y="7"/>
                  </a:moveTo>
                  <a:lnTo>
                    <a:pt x="0" y="12"/>
                  </a:lnTo>
                  <a:lnTo>
                    <a:pt x="0" y="19"/>
                  </a:lnTo>
                  <a:lnTo>
                    <a:pt x="0" y="29"/>
                  </a:lnTo>
                  <a:lnTo>
                    <a:pt x="0" y="38"/>
                  </a:lnTo>
                  <a:lnTo>
                    <a:pt x="19" y="38"/>
                  </a:lnTo>
                  <a:lnTo>
                    <a:pt x="43" y="38"/>
                  </a:lnTo>
                  <a:lnTo>
                    <a:pt x="70" y="38"/>
                  </a:lnTo>
                  <a:lnTo>
                    <a:pt x="96" y="38"/>
                  </a:lnTo>
                  <a:lnTo>
                    <a:pt x="122" y="38"/>
                  </a:lnTo>
                  <a:lnTo>
                    <a:pt x="144" y="38"/>
                  </a:lnTo>
                  <a:lnTo>
                    <a:pt x="161" y="38"/>
                  </a:lnTo>
                  <a:lnTo>
                    <a:pt x="171" y="38"/>
                  </a:lnTo>
                  <a:lnTo>
                    <a:pt x="202" y="38"/>
                  </a:lnTo>
                  <a:lnTo>
                    <a:pt x="236" y="38"/>
                  </a:lnTo>
                  <a:lnTo>
                    <a:pt x="267" y="38"/>
                  </a:lnTo>
                  <a:lnTo>
                    <a:pt x="300" y="38"/>
                  </a:lnTo>
                  <a:lnTo>
                    <a:pt x="332" y="38"/>
                  </a:lnTo>
                  <a:lnTo>
                    <a:pt x="365" y="38"/>
                  </a:lnTo>
                  <a:lnTo>
                    <a:pt x="397" y="38"/>
                  </a:lnTo>
                  <a:lnTo>
                    <a:pt x="430" y="36"/>
                  </a:lnTo>
                  <a:lnTo>
                    <a:pt x="462" y="36"/>
                  </a:lnTo>
                  <a:lnTo>
                    <a:pt x="495" y="36"/>
                  </a:lnTo>
                  <a:lnTo>
                    <a:pt x="527" y="36"/>
                  </a:lnTo>
                  <a:lnTo>
                    <a:pt x="558" y="36"/>
                  </a:lnTo>
                  <a:lnTo>
                    <a:pt x="589" y="36"/>
                  </a:lnTo>
                  <a:lnTo>
                    <a:pt x="623" y="36"/>
                  </a:lnTo>
                  <a:lnTo>
                    <a:pt x="654" y="36"/>
                  </a:lnTo>
                  <a:lnTo>
                    <a:pt x="685" y="36"/>
                  </a:lnTo>
                  <a:lnTo>
                    <a:pt x="695" y="36"/>
                  </a:lnTo>
                  <a:lnTo>
                    <a:pt x="705" y="36"/>
                  </a:lnTo>
                  <a:lnTo>
                    <a:pt x="714" y="36"/>
                  </a:lnTo>
                  <a:lnTo>
                    <a:pt x="724" y="33"/>
                  </a:lnTo>
                  <a:lnTo>
                    <a:pt x="733" y="33"/>
                  </a:lnTo>
                  <a:lnTo>
                    <a:pt x="741" y="33"/>
                  </a:lnTo>
                  <a:lnTo>
                    <a:pt x="750" y="33"/>
                  </a:lnTo>
                  <a:lnTo>
                    <a:pt x="760" y="33"/>
                  </a:lnTo>
                  <a:lnTo>
                    <a:pt x="777" y="33"/>
                  </a:lnTo>
                  <a:lnTo>
                    <a:pt x="803" y="36"/>
                  </a:lnTo>
                  <a:lnTo>
                    <a:pt x="834" y="41"/>
                  </a:lnTo>
                  <a:lnTo>
                    <a:pt x="875" y="45"/>
                  </a:lnTo>
                  <a:lnTo>
                    <a:pt x="921" y="48"/>
                  </a:lnTo>
                  <a:lnTo>
                    <a:pt x="974" y="53"/>
                  </a:lnTo>
                  <a:lnTo>
                    <a:pt x="1034" y="55"/>
                  </a:lnTo>
                  <a:lnTo>
                    <a:pt x="1099" y="57"/>
                  </a:lnTo>
                  <a:lnTo>
                    <a:pt x="1092" y="43"/>
                  </a:lnTo>
                  <a:lnTo>
                    <a:pt x="1082" y="29"/>
                  </a:lnTo>
                  <a:lnTo>
                    <a:pt x="1082" y="14"/>
                  </a:lnTo>
                  <a:lnTo>
                    <a:pt x="1109" y="5"/>
                  </a:lnTo>
                  <a:lnTo>
                    <a:pt x="1085" y="5"/>
                  </a:lnTo>
                  <a:lnTo>
                    <a:pt x="1060" y="5"/>
                  </a:lnTo>
                  <a:lnTo>
                    <a:pt x="1036" y="5"/>
                  </a:lnTo>
                  <a:lnTo>
                    <a:pt x="1010" y="5"/>
                  </a:lnTo>
                  <a:lnTo>
                    <a:pt x="984" y="5"/>
                  </a:lnTo>
                  <a:lnTo>
                    <a:pt x="957" y="7"/>
                  </a:lnTo>
                  <a:lnTo>
                    <a:pt x="928" y="7"/>
                  </a:lnTo>
                  <a:lnTo>
                    <a:pt x="902" y="7"/>
                  </a:lnTo>
                  <a:lnTo>
                    <a:pt x="873" y="7"/>
                  </a:lnTo>
                  <a:lnTo>
                    <a:pt x="846" y="7"/>
                  </a:lnTo>
                  <a:lnTo>
                    <a:pt x="820" y="7"/>
                  </a:lnTo>
                  <a:lnTo>
                    <a:pt x="794" y="7"/>
                  </a:lnTo>
                  <a:lnTo>
                    <a:pt x="767" y="7"/>
                  </a:lnTo>
                  <a:lnTo>
                    <a:pt x="741" y="7"/>
                  </a:lnTo>
                  <a:lnTo>
                    <a:pt x="717" y="7"/>
                  </a:lnTo>
                  <a:lnTo>
                    <a:pt x="693" y="7"/>
                  </a:lnTo>
                  <a:lnTo>
                    <a:pt x="661" y="7"/>
                  </a:lnTo>
                  <a:lnTo>
                    <a:pt x="625" y="5"/>
                  </a:lnTo>
                  <a:lnTo>
                    <a:pt x="587" y="5"/>
                  </a:lnTo>
                  <a:lnTo>
                    <a:pt x="543" y="5"/>
                  </a:lnTo>
                  <a:lnTo>
                    <a:pt x="500" y="2"/>
                  </a:lnTo>
                  <a:lnTo>
                    <a:pt x="457" y="2"/>
                  </a:lnTo>
                  <a:lnTo>
                    <a:pt x="411" y="2"/>
                  </a:lnTo>
                  <a:lnTo>
                    <a:pt x="368" y="2"/>
                  </a:lnTo>
                  <a:lnTo>
                    <a:pt x="327" y="2"/>
                  </a:lnTo>
                  <a:lnTo>
                    <a:pt x="288" y="0"/>
                  </a:lnTo>
                  <a:lnTo>
                    <a:pt x="252" y="0"/>
                  </a:lnTo>
                  <a:lnTo>
                    <a:pt x="221" y="0"/>
                  </a:lnTo>
                  <a:lnTo>
                    <a:pt x="195" y="0"/>
                  </a:lnTo>
                  <a:lnTo>
                    <a:pt x="175" y="0"/>
                  </a:lnTo>
                  <a:lnTo>
                    <a:pt x="161" y="0"/>
                  </a:lnTo>
                  <a:lnTo>
                    <a:pt x="156" y="0"/>
                  </a:lnTo>
                  <a:lnTo>
                    <a:pt x="139" y="0"/>
                  </a:lnTo>
                  <a:lnTo>
                    <a:pt x="118" y="0"/>
                  </a:lnTo>
                  <a:lnTo>
                    <a:pt x="94" y="0"/>
                  </a:lnTo>
                  <a:lnTo>
                    <a:pt x="67" y="2"/>
                  </a:lnTo>
                  <a:lnTo>
                    <a:pt x="43" y="5"/>
                  </a:lnTo>
                  <a:lnTo>
                    <a:pt x="21" y="5"/>
                  </a:lnTo>
                  <a:lnTo>
                    <a:pt x="7" y="7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8795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49" name="Freeform 11"/>
            <p:cNvSpPr>
              <a:spLocks/>
            </p:cNvSpPr>
            <p:nvPr/>
          </p:nvSpPr>
          <p:spPr bwMode="auto">
            <a:xfrm>
              <a:off x="2035" y="2050"/>
              <a:ext cx="1109" cy="41"/>
            </a:xfrm>
            <a:custGeom>
              <a:avLst/>
              <a:gdLst>
                <a:gd name="T0" fmla="*/ 0 w 1109"/>
                <a:gd name="T1" fmla="*/ 15 h 41"/>
                <a:gd name="T2" fmla="*/ 0 w 1109"/>
                <a:gd name="T3" fmla="*/ 29 h 41"/>
                <a:gd name="T4" fmla="*/ 19 w 1109"/>
                <a:gd name="T5" fmla="*/ 39 h 41"/>
                <a:gd name="T6" fmla="*/ 70 w 1109"/>
                <a:gd name="T7" fmla="*/ 39 h 41"/>
                <a:gd name="T8" fmla="*/ 122 w 1109"/>
                <a:gd name="T9" fmla="*/ 39 h 41"/>
                <a:gd name="T10" fmla="*/ 161 w 1109"/>
                <a:gd name="T11" fmla="*/ 39 h 41"/>
                <a:gd name="T12" fmla="*/ 202 w 1109"/>
                <a:gd name="T13" fmla="*/ 39 h 41"/>
                <a:gd name="T14" fmla="*/ 267 w 1109"/>
                <a:gd name="T15" fmla="*/ 39 h 41"/>
                <a:gd name="T16" fmla="*/ 332 w 1109"/>
                <a:gd name="T17" fmla="*/ 39 h 41"/>
                <a:gd name="T18" fmla="*/ 397 w 1109"/>
                <a:gd name="T19" fmla="*/ 39 h 41"/>
                <a:gd name="T20" fmla="*/ 462 w 1109"/>
                <a:gd name="T21" fmla="*/ 39 h 41"/>
                <a:gd name="T22" fmla="*/ 527 w 1109"/>
                <a:gd name="T23" fmla="*/ 39 h 41"/>
                <a:gd name="T24" fmla="*/ 589 w 1109"/>
                <a:gd name="T25" fmla="*/ 39 h 41"/>
                <a:gd name="T26" fmla="*/ 654 w 1109"/>
                <a:gd name="T27" fmla="*/ 39 h 41"/>
                <a:gd name="T28" fmla="*/ 695 w 1109"/>
                <a:gd name="T29" fmla="*/ 39 h 41"/>
                <a:gd name="T30" fmla="*/ 714 w 1109"/>
                <a:gd name="T31" fmla="*/ 39 h 41"/>
                <a:gd name="T32" fmla="*/ 733 w 1109"/>
                <a:gd name="T33" fmla="*/ 36 h 41"/>
                <a:gd name="T34" fmla="*/ 750 w 1109"/>
                <a:gd name="T35" fmla="*/ 34 h 41"/>
                <a:gd name="T36" fmla="*/ 777 w 1109"/>
                <a:gd name="T37" fmla="*/ 34 h 41"/>
                <a:gd name="T38" fmla="*/ 837 w 1109"/>
                <a:gd name="T39" fmla="*/ 36 h 41"/>
                <a:gd name="T40" fmla="*/ 926 w 1109"/>
                <a:gd name="T41" fmla="*/ 39 h 41"/>
                <a:gd name="T42" fmla="*/ 1041 w 1109"/>
                <a:gd name="T43" fmla="*/ 41 h 41"/>
                <a:gd name="T44" fmla="*/ 1106 w 1109"/>
                <a:gd name="T45" fmla="*/ 29 h 41"/>
                <a:gd name="T46" fmla="*/ 1104 w 1109"/>
                <a:gd name="T47" fmla="*/ 10 h 41"/>
                <a:gd name="T48" fmla="*/ 1085 w 1109"/>
                <a:gd name="T49" fmla="*/ 8 h 41"/>
                <a:gd name="T50" fmla="*/ 1036 w 1109"/>
                <a:gd name="T51" fmla="*/ 8 h 41"/>
                <a:gd name="T52" fmla="*/ 984 w 1109"/>
                <a:gd name="T53" fmla="*/ 8 h 41"/>
                <a:gd name="T54" fmla="*/ 928 w 1109"/>
                <a:gd name="T55" fmla="*/ 8 h 41"/>
                <a:gd name="T56" fmla="*/ 873 w 1109"/>
                <a:gd name="T57" fmla="*/ 10 h 41"/>
                <a:gd name="T58" fmla="*/ 820 w 1109"/>
                <a:gd name="T59" fmla="*/ 10 h 41"/>
                <a:gd name="T60" fmla="*/ 767 w 1109"/>
                <a:gd name="T61" fmla="*/ 10 h 41"/>
                <a:gd name="T62" fmla="*/ 717 w 1109"/>
                <a:gd name="T63" fmla="*/ 10 h 41"/>
                <a:gd name="T64" fmla="*/ 661 w 1109"/>
                <a:gd name="T65" fmla="*/ 10 h 41"/>
                <a:gd name="T66" fmla="*/ 587 w 1109"/>
                <a:gd name="T67" fmla="*/ 8 h 41"/>
                <a:gd name="T68" fmla="*/ 500 w 1109"/>
                <a:gd name="T69" fmla="*/ 5 h 41"/>
                <a:gd name="T70" fmla="*/ 411 w 1109"/>
                <a:gd name="T71" fmla="*/ 5 h 41"/>
                <a:gd name="T72" fmla="*/ 327 w 1109"/>
                <a:gd name="T73" fmla="*/ 3 h 41"/>
                <a:gd name="T74" fmla="*/ 252 w 1109"/>
                <a:gd name="T75" fmla="*/ 3 h 41"/>
                <a:gd name="T76" fmla="*/ 195 w 1109"/>
                <a:gd name="T77" fmla="*/ 3 h 41"/>
                <a:gd name="T78" fmla="*/ 161 w 1109"/>
                <a:gd name="T79" fmla="*/ 3 h 41"/>
                <a:gd name="T80" fmla="*/ 139 w 1109"/>
                <a:gd name="T81" fmla="*/ 3 h 41"/>
                <a:gd name="T82" fmla="*/ 94 w 1109"/>
                <a:gd name="T83" fmla="*/ 3 h 41"/>
                <a:gd name="T84" fmla="*/ 43 w 1109"/>
                <a:gd name="T85" fmla="*/ 5 h 41"/>
                <a:gd name="T86" fmla="*/ 7 w 1109"/>
                <a:gd name="T87" fmla="*/ 8 h 4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09" h="41">
                  <a:moveTo>
                    <a:pt x="2" y="8"/>
                  </a:moveTo>
                  <a:lnTo>
                    <a:pt x="0" y="15"/>
                  </a:lnTo>
                  <a:lnTo>
                    <a:pt x="0" y="22"/>
                  </a:lnTo>
                  <a:lnTo>
                    <a:pt x="0" y="29"/>
                  </a:lnTo>
                  <a:lnTo>
                    <a:pt x="0" y="39"/>
                  </a:lnTo>
                  <a:lnTo>
                    <a:pt x="19" y="39"/>
                  </a:lnTo>
                  <a:lnTo>
                    <a:pt x="43" y="39"/>
                  </a:lnTo>
                  <a:lnTo>
                    <a:pt x="70" y="39"/>
                  </a:lnTo>
                  <a:lnTo>
                    <a:pt x="96" y="39"/>
                  </a:lnTo>
                  <a:lnTo>
                    <a:pt x="122" y="39"/>
                  </a:lnTo>
                  <a:lnTo>
                    <a:pt x="144" y="39"/>
                  </a:lnTo>
                  <a:lnTo>
                    <a:pt x="161" y="39"/>
                  </a:lnTo>
                  <a:lnTo>
                    <a:pt x="171" y="39"/>
                  </a:lnTo>
                  <a:lnTo>
                    <a:pt x="202" y="39"/>
                  </a:lnTo>
                  <a:lnTo>
                    <a:pt x="236" y="39"/>
                  </a:lnTo>
                  <a:lnTo>
                    <a:pt x="267" y="39"/>
                  </a:lnTo>
                  <a:lnTo>
                    <a:pt x="300" y="39"/>
                  </a:lnTo>
                  <a:lnTo>
                    <a:pt x="332" y="39"/>
                  </a:lnTo>
                  <a:lnTo>
                    <a:pt x="365" y="39"/>
                  </a:lnTo>
                  <a:lnTo>
                    <a:pt x="397" y="39"/>
                  </a:lnTo>
                  <a:lnTo>
                    <a:pt x="430" y="39"/>
                  </a:lnTo>
                  <a:lnTo>
                    <a:pt x="462" y="39"/>
                  </a:lnTo>
                  <a:lnTo>
                    <a:pt x="495" y="39"/>
                  </a:lnTo>
                  <a:lnTo>
                    <a:pt x="527" y="39"/>
                  </a:lnTo>
                  <a:lnTo>
                    <a:pt x="558" y="39"/>
                  </a:lnTo>
                  <a:lnTo>
                    <a:pt x="589" y="39"/>
                  </a:lnTo>
                  <a:lnTo>
                    <a:pt x="623" y="39"/>
                  </a:lnTo>
                  <a:lnTo>
                    <a:pt x="654" y="39"/>
                  </a:lnTo>
                  <a:lnTo>
                    <a:pt x="685" y="39"/>
                  </a:lnTo>
                  <a:lnTo>
                    <a:pt x="695" y="39"/>
                  </a:lnTo>
                  <a:lnTo>
                    <a:pt x="705" y="39"/>
                  </a:lnTo>
                  <a:lnTo>
                    <a:pt x="714" y="39"/>
                  </a:lnTo>
                  <a:lnTo>
                    <a:pt x="724" y="36"/>
                  </a:lnTo>
                  <a:lnTo>
                    <a:pt x="733" y="36"/>
                  </a:lnTo>
                  <a:lnTo>
                    <a:pt x="741" y="36"/>
                  </a:lnTo>
                  <a:lnTo>
                    <a:pt x="750" y="34"/>
                  </a:lnTo>
                  <a:lnTo>
                    <a:pt x="760" y="34"/>
                  </a:lnTo>
                  <a:lnTo>
                    <a:pt x="777" y="34"/>
                  </a:lnTo>
                  <a:lnTo>
                    <a:pt x="803" y="36"/>
                  </a:lnTo>
                  <a:lnTo>
                    <a:pt x="837" y="36"/>
                  </a:lnTo>
                  <a:lnTo>
                    <a:pt x="878" y="39"/>
                  </a:lnTo>
                  <a:lnTo>
                    <a:pt x="926" y="39"/>
                  </a:lnTo>
                  <a:lnTo>
                    <a:pt x="981" y="41"/>
                  </a:lnTo>
                  <a:lnTo>
                    <a:pt x="1041" y="41"/>
                  </a:lnTo>
                  <a:lnTo>
                    <a:pt x="1109" y="41"/>
                  </a:lnTo>
                  <a:lnTo>
                    <a:pt x="1106" y="29"/>
                  </a:lnTo>
                  <a:lnTo>
                    <a:pt x="1106" y="20"/>
                  </a:lnTo>
                  <a:lnTo>
                    <a:pt x="1104" y="10"/>
                  </a:lnTo>
                  <a:lnTo>
                    <a:pt x="1109" y="8"/>
                  </a:lnTo>
                  <a:lnTo>
                    <a:pt x="1085" y="8"/>
                  </a:lnTo>
                  <a:lnTo>
                    <a:pt x="1060" y="8"/>
                  </a:lnTo>
                  <a:lnTo>
                    <a:pt x="1036" y="8"/>
                  </a:lnTo>
                  <a:lnTo>
                    <a:pt x="1010" y="8"/>
                  </a:lnTo>
                  <a:lnTo>
                    <a:pt x="984" y="8"/>
                  </a:lnTo>
                  <a:lnTo>
                    <a:pt x="957" y="8"/>
                  </a:lnTo>
                  <a:lnTo>
                    <a:pt x="928" y="8"/>
                  </a:lnTo>
                  <a:lnTo>
                    <a:pt x="902" y="8"/>
                  </a:lnTo>
                  <a:lnTo>
                    <a:pt x="873" y="10"/>
                  </a:lnTo>
                  <a:lnTo>
                    <a:pt x="846" y="10"/>
                  </a:lnTo>
                  <a:lnTo>
                    <a:pt x="820" y="10"/>
                  </a:lnTo>
                  <a:lnTo>
                    <a:pt x="794" y="10"/>
                  </a:lnTo>
                  <a:lnTo>
                    <a:pt x="767" y="10"/>
                  </a:lnTo>
                  <a:lnTo>
                    <a:pt x="741" y="10"/>
                  </a:lnTo>
                  <a:lnTo>
                    <a:pt x="717" y="10"/>
                  </a:lnTo>
                  <a:lnTo>
                    <a:pt x="693" y="10"/>
                  </a:lnTo>
                  <a:lnTo>
                    <a:pt x="661" y="10"/>
                  </a:lnTo>
                  <a:lnTo>
                    <a:pt x="625" y="8"/>
                  </a:lnTo>
                  <a:lnTo>
                    <a:pt x="587" y="8"/>
                  </a:lnTo>
                  <a:lnTo>
                    <a:pt x="543" y="8"/>
                  </a:lnTo>
                  <a:lnTo>
                    <a:pt x="500" y="5"/>
                  </a:lnTo>
                  <a:lnTo>
                    <a:pt x="457" y="5"/>
                  </a:lnTo>
                  <a:lnTo>
                    <a:pt x="411" y="5"/>
                  </a:lnTo>
                  <a:lnTo>
                    <a:pt x="368" y="3"/>
                  </a:lnTo>
                  <a:lnTo>
                    <a:pt x="327" y="3"/>
                  </a:lnTo>
                  <a:lnTo>
                    <a:pt x="288" y="3"/>
                  </a:lnTo>
                  <a:lnTo>
                    <a:pt x="252" y="3"/>
                  </a:lnTo>
                  <a:lnTo>
                    <a:pt x="221" y="3"/>
                  </a:lnTo>
                  <a:lnTo>
                    <a:pt x="195" y="3"/>
                  </a:lnTo>
                  <a:lnTo>
                    <a:pt x="175" y="3"/>
                  </a:lnTo>
                  <a:lnTo>
                    <a:pt x="161" y="3"/>
                  </a:lnTo>
                  <a:lnTo>
                    <a:pt x="156" y="3"/>
                  </a:lnTo>
                  <a:lnTo>
                    <a:pt x="139" y="3"/>
                  </a:lnTo>
                  <a:lnTo>
                    <a:pt x="118" y="0"/>
                  </a:lnTo>
                  <a:lnTo>
                    <a:pt x="94" y="3"/>
                  </a:lnTo>
                  <a:lnTo>
                    <a:pt x="67" y="3"/>
                  </a:lnTo>
                  <a:lnTo>
                    <a:pt x="43" y="5"/>
                  </a:lnTo>
                  <a:lnTo>
                    <a:pt x="21" y="5"/>
                  </a:lnTo>
                  <a:lnTo>
                    <a:pt x="7" y="8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8795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50" name="Freeform 12"/>
            <p:cNvSpPr>
              <a:spLocks/>
            </p:cNvSpPr>
            <p:nvPr/>
          </p:nvSpPr>
          <p:spPr bwMode="auto">
            <a:xfrm>
              <a:off x="2319" y="1601"/>
              <a:ext cx="591" cy="202"/>
            </a:xfrm>
            <a:custGeom>
              <a:avLst/>
              <a:gdLst>
                <a:gd name="T0" fmla="*/ 589 w 591"/>
                <a:gd name="T1" fmla="*/ 108 h 202"/>
                <a:gd name="T2" fmla="*/ 589 w 591"/>
                <a:gd name="T3" fmla="*/ 91 h 202"/>
                <a:gd name="T4" fmla="*/ 586 w 591"/>
                <a:gd name="T5" fmla="*/ 84 h 202"/>
                <a:gd name="T6" fmla="*/ 582 w 591"/>
                <a:gd name="T7" fmla="*/ 82 h 202"/>
                <a:gd name="T8" fmla="*/ 567 w 591"/>
                <a:gd name="T9" fmla="*/ 62 h 202"/>
                <a:gd name="T10" fmla="*/ 555 w 591"/>
                <a:gd name="T11" fmla="*/ 58 h 202"/>
                <a:gd name="T12" fmla="*/ 550 w 591"/>
                <a:gd name="T13" fmla="*/ 50 h 202"/>
                <a:gd name="T14" fmla="*/ 526 w 591"/>
                <a:gd name="T15" fmla="*/ 46 h 202"/>
                <a:gd name="T16" fmla="*/ 464 w 591"/>
                <a:gd name="T17" fmla="*/ 22 h 202"/>
                <a:gd name="T18" fmla="*/ 409 w 591"/>
                <a:gd name="T19" fmla="*/ 14 h 202"/>
                <a:gd name="T20" fmla="*/ 363 w 591"/>
                <a:gd name="T21" fmla="*/ 7 h 202"/>
                <a:gd name="T22" fmla="*/ 332 w 591"/>
                <a:gd name="T23" fmla="*/ 0 h 202"/>
                <a:gd name="T24" fmla="*/ 310 w 591"/>
                <a:gd name="T25" fmla="*/ 7 h 202"/>
                <a:gd name="T26" fmla="*/ 360 w 591"/>
                <a:gd name="T27" fmla="*/ 22 h 202"/>
                <a:gd name="T28" fmla="*/ 348 w 591"/>
                <a:gd name="T29" fmla="*/ 24 h 202"/>
                <a:gd name="T30" fmla="*/ 327 w 591"/>
                <a:gd name="T31" fmla="*/ 22 h 202"/>
                <a:gd name="T32" fmla="*/ 305 w 591"/>
                <a:gd name="T33" fmla="*/ 19 h 202"/>
                <a:gd name="T34" fmla="*/ 305 w 591"/>
                <a:gd name="T35" fmla="*/ 34 h 202"/>
                <a:gd name="T36" fmla="*/ 300 w 591"/>
                <a:gd name="T37" fmla="*/ 36 h 202"/>
                <a:gd name="T38" fmla="*/ 320 w 591"/>
                <a:gd name="T39" fmla="*/ 48 h 202"/>
                <a:gd name="T40" fmla="*/ 380 w 591"/>
                <a:gd name="T41" fmla="*/ 65 h 202"/>
                <a:gd name="T42" fmla="*/ 404 w 591"/>
                <a:gd name="T43" fmla="*/ 70 h 202"/>
                <a:gd name="T44" fmla="*/ 421 w 591"/>
                <a:gd name="T45" fmla="*/ 72 h 202"/>
                <a:gd name="T46" fmla="*/ 447 w 591"/>
                <a:gd name="T47" fmla="*/ 74 h 202"/>
                <a:gd name="T48" fmla="*/ 447 w 591"/>
                <a:gd name="T49" fmla="*/ 74 h 202"/>
                <a:gd name="T50" fmla="*/ 469 w 591"/>
                <a:gd name="T51" fmla="*/ 82 h 202"/>
                <a:gd name="T52" fmla="*/ 478 w 591"/>
                <a:gd name="T53" fmla="*/ 86 h 202"/>
                <a:gd name="T54" fmla="*/ 531 w 591"/>
                <a:gd name="T55" fmla="*/ 120 h 202"/>
                <a:gd name="T56" fmla="*/ 529 w 591"/>
                <a:gd name="T57" fmla="*/ 130 h 202"/>
                <a:gd name="T58" fmla="*/ 519 w 591"/>
                <a:gd name="T59" fmla="*/ 139 h 202"/>
                <a:gd name="T60" fmla="*/ 469 w 591"/>
                <a:gd name="T61" fmla="*/ 147 h 202"/>
                <a:gd name="T62" fmla="*/ 399 w 591"/>
                <a:gd name="T63" fmla="*/ 137 h 202"/>
                <a:gd name="T64" fmla="*/ 375 w 591"/>
                <a:gd name="T65" fmla="*/ 135 h 202"/>
                <a:gd name="T66" fmla="*/ 320 w 591"/>
                <a:gd name="T67" fmla="*/ 125 h 202"/>
                <a:gd name="T68" fmla="*/ 298 w 591"/>
                <a:gd name="T69" fmla="*/ 130 h 202"/>
                <a:gd name="T70" fmla="*/ 250 w 591"/>
                <a:gd name="T71" fmla="*/ 142 h 202"/>
                <a:gd name="T72" fmla="*/ 199 w 591"/>
                <a:gd name="T73" fmla="*/ 159 h 202"/>
                <a:gd name="T74" fmla="*/ 166 w 591"/>
                <a:gd name="T75" fmla="*/ 168 h 202"/>
                <a:gd name="T76" fmla="*/ 185 w 591"/>
                <a:gd name="T77" fmla="*/ 171 h 202"/>
                <a:gd name="T78" fmla="*/ 142 w 591"/>
                <a:gd name="T79" fmla="*/ 178 h 202"/>
                <a:gd name="T80" fmla="*/ 132 w 591"/>
                <a:gd name="T81" fmla="*/ 175 h 202"/>
                <a:gd name="T82" fmla="*/ 72 w 591"/>
                <a:gd name="T83" fmla="*/ 161 h 202"/>
                <a:gd name="T84" fmla="*/ 9 w 591"/>
                <a:gd name="T85" fmla="*/ 137 h 202"/>
                <a:gd name="T86" fmla="*/ 0 w 591"/>
                <a:gd name="T87" fmla="*/ 137 h 202"/>
                <a:gd name="T88" fmla="*/ 89 w 591"/>
                <a:gd name="T89" fmla="*/ 173 h 202"/>
                <a:gd name="T90" fmla="*/ 144 w 591"/>
                <a:gd name="T91" fmla="*/ 187 h 202"/>
                <a:gd name="T92" fmla="*/ 144 w 591"/>
                <a:gd name="T93" fmla="*/ 187 h 202"/>
                <a:gd name="T94" fmla="*/ 144 w 591"/>
                <a:gd name="T95" fmla="*/ 187 h 202"/>
                <a:gd name="T96" fmla="*/ 144 w 591"/>
                <a:gd name="T97" fmla="*/ 187 h 202"/>
                <a:gd name="T98" fmla="*/ 96 w 591"/>
                <a:gd name="T99" fmla="*/ 180 h 202"/>
                <a:gd name="T100" fmla="*/ 175 w 591"/>
                <a:gd name="T101" fmla="*/ 190 h 202"/>
                <a:gd name="T102" fmla="*/ 245 w 591"/>
                <a:gd name="T103" fmla="*/ 180 h 202"/>
                <a:gd name="T104" fmla="*/ 305 w 591"/>
                <a:gd name="T105" fmla="*/ 168 h 202"/>
                <a:gd name="T106" fmla="*/ 370 w 591"/>
                <a:gd name="T107" fmla="*/ 183 h 202"/>
                <a:gd name="T108" fmla="*/ 375 w 591"/>
                <a:gd name="T109" fmla="*/ 185 h 202"/>
                <a:gd name="T110" fmla="*/ 382 w 591"/>
                <a:gd name="T111" fmla="*/ 187 h 202"/>
                <a:gd name="T112" fmla="*/ 384 w 591"/>
                <a:gd name="T113" fmla="*/ 185 h 202"/>
                <a:gd name="T114" fmla="*/ 437 w 591"/>
                <a:gd name="T115" fmla="*/ 197 h 202"/>
                <a:gd name="T116" fmla="*/ 514 w 591"/>
                <a:gd name="T117" fmla="*/ 199 h 202"/>
                <a:gd name="T118" fmla="*/ 555 w 591"/>
                <a:gd name="T119" fmla="*/ 185 h 202"/>
                <a:gd name="T120" fmla="*/ 582 w 591"/>
                <a:gd name="T121" fmla="*/ 168 h 202"/>
                <a:gd name="T122" fmla="*/ 577 w 591"/>
                <a:gd name="T123" fmla="*/ 168 h 202"/>
                <a:gd name="T124" fmla="*/ 582 w 591"/>
                <a:gd name="T125" fmla="*/ 159 h 2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91" h="202">
                  <a:moveTo>
                    <a:pt x="582" y="156"/>
                  </a:moveTo>
                  <a:lnTo>
                    <a:pt x="584" y="144"/>
                  </a:lnTo>
                  <a:lnTo>
                    <a:pt x="586" y="132"/>
                  </a:lnTo>
                  <a:lnTo>
                    <a:pt x="589" y="123"/>
                  </a:lnTo>
                  <a:lnTo>
                    <a:pt x="589" y="108"/>
                  </a:lnTo>
                  <a:lnTo>
                    <a:pt x="589" y="103"/>
                  </a:lnTo>
                  <a:lnTo>
                    <a:pt x="589" y="99"/>
                  </a:lnTo>
                  <a:lnTo>
                    <a:pt x="589" y="96"/>
                  </a:lnTo>
                  <a:lnTo>
                    <a:pt x="591" y="91"/>
                  </a:lnTo>
                  <a:lnTo>
                    <a:pt x="589" y="91"/>
                  </a:lnTo>
                  <a:lnTo>
                    <a:pt x="586" y="91"/>
                  </a:lnTo>
                  <a:lnTo>
                    <a:pt x="586" y="89"/>
                  </a:lnTo>
                  <a:lnTo>
                    <a:pt x="586" y="86"/>
                  </a:lnTo>
                  <a:lnTo>
                    <a:pt x="586" y="84"/>
                  </a:lnTo>
                  <a:lnTo>
                    <a:pt x="584" y="82"/>
                  </a:lnTo>
                  <a:lnTo>
                    <a:pt x="582" y="82"/>
                  </a:lnTo>
                  <a:lnTo>
                    <a:pt x="579" y="77"/>
                  </a:lnTo>
                  <a:lnTo>
                    <a:pt x="574" y="72"/>
                  </a:lnTo>
                  <a:lnTo>
                    <a:pt x="572" y="67"/>
                  </a:lnTo>
                  <a:lnTo>
                    <a:pt x="567" y="62"/>
                  </a:lnTo>
                  <a:lnTo>
                    <a:pt x="565" y="62"/>
                  </a:lnTo>
                  <a:lnTo>
                    <a:pt x="562" y="60"/>
                  </a:lnTo>
                  <a:lnTo>
                    <a:pt x="560" y="60"/>
                  </a:lnTo>
                  <a:lnTo>
                    <a:pt x="558" y="60"/>
                  </a:lnTo>
                  <a:lnTo>
                    <a:pt x="555" y="58"/>
                  </a:lnTo>
                  <a:lnTo>
                    <a:pt x="555" y="55"/>
                  </a:lnTo>
                  <a:lnTo>
                    <a:pt x="555" y="53"/>
                  </a:lnTo>
                  <a:lnTo>
                    <a:pt x="553" y="50"/>
                  </a:lnTo>
                  <a:lnTo>
                    <a:pt x="550" y="50"/>
                  </a:lnTo>
                  <a:lnTo>
                    <a:pt x="548" y="50"/>
                  </a:lnTo>
                  <a:lnTo>
                    <a:pt x="550" y="55"/>
                  </a:lnTo>
                  <a:lnTo>
                    <a:pt x="538" y="50"/>
                  </a:lnTo>
                  <a:lnTo>
                    <a:pt x="526" y="46"/>
                  </a:lnTo>
                  <a:lnTo>
                    <a:pt x="514" y="41"/>
                  </a:lnTo>
                  <a:lnTo>
                    <a:pt x="502" y="36"/>
                  </a:lnTo>
                  <a:lnTo>
                    <a:pt x="490" y="31"/>
                  </a:lnTo>
                  <a:lnTo>
                    <a:pt x="478" y="26"/>
                  </a:lnTo>
                  <a:lnTo>
                    <a:pt x="464" y="22"/>
                  </a:lnTo>
                  <a:lnTo>
                    <a:pt x="452" y="19"/>
                  </a:lnTo>
                  <a:lnTo>
                    <a:pt x="440" y="19"/>
                  </a:lnTo>
                  <a:lnTo>
                    <a:pt x="430" y="17"/>
                  </a:lnTo>
                  <a:lnTo>
                    <a:pt x="418" y="17"/>
                  </a:lnTo>
                  <a:lnTo>
                    <a:pt x="409" y="14"/>
                  </a:lnTo>
                  <a:lnTo>
                    <a:pt x="396" y="12"/>
                  </a:lnTo>
                  <a:lnTo>
                    <a:pt x="387" y="12"/>
                  </a:lnTo>
                  <a:lnTo>
                    <a:pt x="375" y="10"/>
                  </a:lnTo>
                  <a:lnTo>
                    <a:pt x="363" y="10"/>
                  </a:lnTo>
                  <a:lnTo>
                    <a:pt x="363" y="7"/>
                  </a:lnTo>
                  <a:lnTo>
                    <a:pt x="360" y="5"/>
                  </a:lnTo>
                  <a:lnTo>
                    <a:pt x="356" y="5"/>
                  </a:lnTo>
                  <a:lnTo>
                    <a:pt x="353" y="2"/>
                  </a:lnTo>
                  <a:lnTo>
                    <a:pt x="341" y="0"/>
                  </a:lnTo>
                  <a:lnTo>
                    <a:pt x="332" y="0"/>
                  </a:lnTo>
                  <a:lnTo>
                    <a:pt x="320" y="0"/>
                  </a:lnTo>
                  <a:lnTo>
                    <a:pt x="310" y="5"/>
                  </a:lnTo>
                  <a:lnTo>
                    <a:pt x="310" y="7"/>
                  </a:lnTo>
                  <a:lnTo>
                    <a:pt x="312" y="10"/>
                  </a:lnTo>
                  <a:lnTo>
                    <a:pt x="324" y="12"/>
                  </a:lnTo>
                  <a:lnTo>
                    <a:pt x="336" y="14"/>
                  </a:lnTo>
                  <a:lnTo>
                    <a:pt x="348" y="17"/>
                  </a:lnTo>
                  <a:lnTo>
                    <a:pt x="360" y="22"/>
                  </a:lnTo>
                  <a:lnTo>
                    <a:pt x="358" y="24"/>
                  </a:lnTo>
                  <a:lnTo>
                    <a:pt x="356" y="26"/>
                  </a:lnTo>
                  <a:lnTo>
                    <a:pt x="348" y="24"/>
                  </a:lnTo>
                  <a:lnTo>
                    <a:pt x="344" y="24"/>
                  </a:lnTo>
                  <a:lnTo>
                    <a:pt x="336" y="24"/>
                  </a:lnTo>
                  <a:lnTo>
                    <a:pt x="329" y="22"/>
                  </a:lnTo>
                  <a:lnTo>
                    <a:pt x="327" y="22"/>
                  </a:lnTo>
                  <a:lnTo>
                    <a:pt x="324" y="22"/>
                  </a:lnTo>
                  <a:lnTo>
                    <a:pt x="322" y="22"/>
                  </a:lnTo>
                  <a:lnTo>
                    <a:pt x="317" y="19"/>
                  </a:lnTo>
                  <a:lnTo>
                    <a:pt x="312" y="19"/>
                  </a:lnTo>
                  <a:lnTo>
                    <a:pt x="305" y="19"/>
                  </a:lnTo>
                  <a:lnTo>
                    <a:pt x="300" y="24"/>
                  </a:lnTo>
                  <a:lnTo>
                    <a:pt x="300" y="26"/>
                  </a:lnTo>
                  <a:lnTo>
                    <a:pt x="303" y="29"/>
                  </a:lnTo>
                  <a:lnTo>
                    <a:pt x="305" y="31"/>
                  </a:lnTo>
                  <a:lnTo>
                    <a:pt x="305" y="34"/>
                  </a:lnTo>
                  <a:lnTo>
                    <a:pt x="303" y="31"/>
                  </a:lnTo>
                  <a:lnTo>
                    <a:pt x="300" y="31"/>
                  </a:lnTo>
                  <a:lnTo>
                    <a:pt x="295" y="31"/>
                  </a:lnTo>
                  <a:lnTo>
                    <a:pt x="293" y="31"/>
                  </a:lnTo>
                  <a:lnTo>
                    <a:pt x="300" y="36"/>
                  </a:lnTo>
                  <a:lnTo>
                    <a:pt x="307" y="36"/>
                  </a:lnTo>
                  <a:lnTo>
                    <a:pt x="315" y="38"/>
                  </a:lnTo>
                  <a:lnTo>
                    <a:pt x="322" y="41"/>
                  </a:lnTo>
                  <a:lnTo>
                    <a:pt x="317" y="43"/>
                  </a:lnTo>
                  <a:lnTo>
                    <a:pt x="320" y="48"/>
                  </a:lnTo>
                  <a:lnTo>
                    <a:pt x="324" y="53"/>
                  </a:lnTo>
                  <a:lnTo>
                    <a:pt x="332" y="55"/>
                  </a:lnTo>
                  <a:lnTo>
                    <a:pt x="348" y="58"/>
                  </a:lnTo>
                  <a:lnTo>
                    <a:pt x="365" y="60"/>
                  </a:lnTo>
                  <a:lnTo>
                    <a:pt x="380" y="65"/>
                  </a:lnTo>
                  <a:lnTo>
                    <a:pt x="396" y="67"/>
                  </a:lnTo>
                  <a:lnTo>
                    <a:pt x="404" y="72"/>
                  </a:lnTo>
                  <a:lnTo>
                    <a:pt x="404" y="70"/>
                  </a:lnTo>
                  <a:lnTo>
                    <a:pt x="406" y="70"/>
                  </a:lnTo>
                  <a:lnTo>
                    <a:pt x="411" y="70"/>
                  </a:lnTo>
                  <a:lnTo>
                    <a:pt x="413" y="70"/>
                  </a:lnTo>
                  <a:lnTo>
                    <a:pt x="418" y="70"/>
                  </a:lnTo>
                  <a:lnTo>
                    <a:pt x="421" y="72"/>
                  </a:lnTo>
                  <a:lnTo>
                    <a:pt x="418" y="72"/>
                  </a:lnTo>
                  <a:lnTo>
                    <a:pt x="425" y="72"/>
                  </a:lnTo>
                  <a:lnTo>
                    <a:pt x="433" y="72"/>
                  </a:lnTo>
                  <a:lnTo>
                    <a:pt x="440" y="72"/>
                  </a:lnTo>
                  <a:lnTo>
                    <a:pt x="447" y="74"/>
                  </a:lnTo>
                  <a:lnTo>
                    <a:pt x="452" y="74"/>
                  </a:lnTo>
                  <a:lnTo>
                    <a:pt x="454" y="77"/>
                  </a:lnTo>
                  <a:lnTo>
                    <a:pt x="457" y="77"/>
                  </a:lnTo>
                  <a:lnTo>
                    <a:pt x="464" y="79"/>
                  </a:lnTo>
                  <a:lnTo>
                    <a:pt x="469" y="82"/>
                  </a:lnTo>
                  <a:lnTo>
                    <a:pt x="473" y="84"/>
                  </a:lnTo>
                  <a:lnTo>
                    <a:pt x="478" y="86"/>
                  </a:lnTo>
                  <a:lnTo>
                    <a:pt x="476" y="86"/>
                  </a:lnTo>
                  <a:lnTo>
                    <a:pt x="478" y="86"/>
                  </a:lnTo>
                  <a:lnTo>
                    <a:pt x="481" y="86"/>
                  </a:lnTo>
                  <a:lnTo>
                    <a:pt x="493" y="94"/>
                  </a:lnTo>
                  <a:lnTo>
                    <a:pt x="507" y="103"/>
                  </a:lnTo>
                  <a:lnTo>
                    <a:pt x="519" y="113"/>
                  </a:lnTo>
                  <a:lnTo>
                    <a:pt x="531" y="120"/>
                  </a:lnTo>
                  <a:lnTo>
                    <a:pt x="531" y="123"/>
                  </a:lnTo>
                  <a:lnTo>
                    <a:pt x="529" y="125"/>
                  </a:lnTo>
                  <a:lnTo>
                    <a:pt x="529" y="127"/>
                  </a:lnTo>
                  <a:lnTo>
                    <a:pt x="526" y="130"/>
                  </a:lnTo>
                  <a:lnTo>
                    <a:pt x="529" y="130"/>
                  </a:lnTo>
                  <a:lnTo>
                    <a:pt x="529" y="127"/>
                  </a:lnTo>
                  <a:lnTo>
                    <a:pt x="524" y="135"/>
                  </a:lnTo>
                  <a:lnTo>
                    <a:pt x="519" y="139"/>
                  </a:lnTo>
                  <a:lnTo>
                    <a:pt x="514" y="142"/>
                  </a:lnTo>
                  <a:lnTo>
                    <a:pt x="507" y="144"/>
                  </a:lnTo>
                  <a:lnTo>
                    <a:pt x="495" y="147"/>
                  </a:lnTo>
                  <a:lnTo>
                    <a:pt x="481" y="147"/>
                  </a:lnTo>
                  <a:lnTo>
                    <a:pt x="469" y="147"/>
                  </a:lnTo>
                  <a:lnTo>
                    <a:pt x="454" y="147"/>
                  </a:lnTo>
                  <a:lnTo>
                    <a:pt x="440" y="144"/>
                  </a:lnTo>
                  <a:lnTo>
                    <a:pt x="425" y="142"/>
                  </a:lnTo>
                  <a:lnTo>
                    <a:pt x="413" y="139"/>
                  </a:lnTo>
                  <a:lnTo>
                    <a:pt x="399" y="137"/>
                  </a:lnTo>
                  <a:lnTo>
                    <a:pt x="396" y="137"/>
                  </a:lnTo>
                  <a:lnTo>
                    <a:pt x="394" y="137"/>
                  </a:lnTo>
                  <a:lnTo>
                    <a:pt x="389" y="137"/>
                  </a:lnTo>
                  <a:lnTo>
                    <a:pt x="384" y="137"/>
                  </a:lnTo>
                  <a:lnTo>
                    <a:pt x="375" y="135"/>
                  </a:lnTo>
                  <a:lnTo>
                    <a:pt x="363" y="132"/>
                  </a:lnTo>
                  <a:lnTo>
                    <a:pt x="353" y="130"/>
                  </a:lnTo>
                  <a:lnTo>
                    <a:pt x="341" y="127"/>
                  </a:lnTo>
                  <a:lnTo>
                    <a:pt x="332" y="127"/>
                  </a:lnTo>
                  <a:lnTo>
                    <a:pt x="320" y="125"/>
                  </a:lnTo>
                  <a:lnTo>
                    <a:pt x="310" y="125"/>
                  </a:lnTo>
                  <a:lnTo>
                    <a:pt x="298" y="127"/>
                  </a:lnTo>
                  <a:lnTo>
                    <a:pt x="298" y="130"/>
                  </a:lnTo>
                  <a:lnTo>
                    <a:pt x="295" y="130"/>
                  </a:lnTo>
                  <a:lnTo>
                    <a:pt x="283" y="132"/>
                  </a:lnTo>
                  <a:lnTo>
                    <a:pt x="271" y="137"/>
                  </a:lnTo>
                  <a:lnTo>
                    <a:pt x="262" y="139"/>
                  </a:lnTo>
                  <a:lnTo>
                    <a:pt x="250" y="142"/>
                  </a:lnTo>
                  <a:lnTo>
                    <a:pt x="238" y="147"/>
                  </a:lnTo>
                  <a:lnTo>
                    <a:pt x="228" y="149"/>
                  </a:lnTo>
                  <a:lnTo>
                    <a:pt x="216" y="154"/>
                  </a:lnTo>
                  <a:lnTo>
                    <a:pt x="204" y="156"/>
                  </a:lnTo>
                  <a:lnTo>
                    <a:pt x="199" y="159"/>
                  </a:lnTo>
                  <a:lnTo>
                    <a:pt x="194" y="161"/>
                  </a:lnTo>
                  <a:lnTo>
                    <a:pt x="187" y="163"/>
                  </a:lnTo>
                  <a:lnTo>
                    <a:pt x="182" y="166"/>
                  </a:lnTo>
                  <a:lnTo>
                    <a:pt x="173" y="166"/>
                  </a:lnTo>
                  <a:lnTo>
                    <a:pt x="166" y="168"/>
                  </a:lnTo>
                  <a:lnTo>
                    <a:pt x="158" y="171"/>
                  </a:lnTo>
                  <a:lnTo>
                    <a:pt x="151" y="173"/>
                  </a:lnTo>
                  <a:lnTo>
                    <a:pt x="163" y="173"/>
                  </a:lnTo>
                  <a:lnTo>
                    <a:pt x="175" y="173"/>
                  </a:lnTo>
                  <a:lnTo>
                    <a:pt x="185" y="171"/>
                  </a:lnTo>
                  <a:lnTo>
                    <a:pt x="197" y="168"/>
                  </a:lnTo>
                  <a:lnTo>
                    <a:pt x="185" y="173"/>
                  </a:lnTo>
                  <a:lnTo>
                    <a:pt x="170" y="175"/>
                  </a:lnTo>
                  <a:lnTo>
                    <a:pt x="156" y="178"/>
                  </a:lnTo>
                  <a:lnTo>
                    <a:pt x="142" y="178"/>
                  </a:lnTo>
                  <a:lnTo>
                    <a:pt x="144" y="178"/>
                  </a:lnTo>
                  <a:lnTo>
                    <a:pt x="132" y="175"/>
                  </a:lnTo>
                  <a:lnTo>
                    <a:pt x="120" y="175"/>
                  </a:lnTo>
                  <a:lnTo>
                    <a:pt x="108" y="171"/>
                  </a:lnTo>
                  <a:lnTo>
                    <a:pt x="96" y="168"/>
                  </a:lnTo>
                  <a:lnTo>
                    <a:pt x="84" y="163"/>
                  </a:lnTo>
                  <a:lnTo>
                    <a:pt x="72" y="161"/>
                  </a:lnTo>
                  <a:lnTo>
                    <a:pt x="60" y="156"/>
                  </a:lnTo>
                  <a:lnTo>
                    <a:pt x="48" y="151"/>
                  </a:lnTo>
                  <a:lnTo>
                    <a:pt x="38" y="147"/>
                  </a:lnTo>
                  <a:lnTo>
                    <a:pt x="24" y="142"/>
                  </a:lnTo>
                  <a:lnTo>
                    <a:pt x="9" y="137"/>
                  </a:lnTo>
                  <a:lnTo>
                    <a:pt x="4" y="137"/>
                  </a:lnTo>
                  <a:lnTo>
                    <a:pt x="2" y="139"/>
                  </a:lnTo>
                  <a:lnTo>
                    <a:pt x="0" y="139"/>
                  </a:lnTo>
                  <a:lnTo>
                    <a:pt x="0" y="137"/>
                  </a:lnTo>
                  <a:lnTo>
                    <a:pt x="16" y="144"/>
                  </a:lnTo>
                  <a:lnTo>
                    <a:pt x="33" y="154"/>
                  </a:lnTo>
                  <a:lnTo>
                    <a:pt x="53" y="161"/>
                  </a:lnTo>
                  <a:lnTo>
                    <a:pt x="69" y="168"/>
                  </a:lnTo>
                  <a:lnTo>
                    <a:pt x="89" y="173"/>
                  </a:lnTo>
                  <a:lnTo>
                    <a:pt x="105" y="180"/>
                  </a:lnTo>
                  <a:lnTo>
                    <a:pt x="125" y="185"/>
                  </a:lnTo>
                  <a:lnTo>
                    <a:pt x="144" y="187"/>
                  </a:lnTo>
                  <a:lnTo>
                    <a:pt x="146" y="187"/>
                  </a:lnTo>
                  <a:lnTo>
                    <a:pt x="144" y="187"/>
                  </a:lnTo>
                  <a:lnTo>
                    <a:pt x="142" y="187"/>
                  </a:lnTo>
                  <a:lnTo>
                    <a:pt x="144" y="187"/>
                  </a:lnTo>
                  <a:lnTo>
                    <a:pt x="127" y="190"/>
                  </a:lnTo>
                  <a:lnTo>
                    <a:pt x="113" y="185"/>
                  </a:lnTo>
                  <a:lnTo>
                    <a:pt x="98" y="180"/>
                  </a:lnTo>
                  <a:lnTo>
                    <a:pt x="81" y="175"/>
                  </a:lnTo>
                  <a:lnTo>
                    <a:pt x="96" y="180"/>
                  </a:lnTo>
                  <a:lnTo>
                    <a:pt x="113" y="185"/>
                  </a:lnTo>
                  <a:lnTo>
                    <a:pt x="127" y="187"/>
                  </a:lnTo>
                  <a:lnTo>
                    <a:pt x="142" y="192"/>
                  </a:lnTo>
                  <a:lnTo>
                    <a:pt x="158" y="192"/>
                  </a:lnTo>
                  <a:lnTo>
                    <a:pt x="175" y="190"/>
                  </a:lnTo>
                  <a:lnTo>
                    <a:pt x="192" y="190"/>
                  </a:lnTo>
                  <a:lnTo>
                    <a:pt x="209" y="187"/>
                  </a:lnTo>
                  <a:lnTo>
                    <a:pt x="221" y="185"/>
                  </a:lnTo>
                  <a:lnTo>
                    <a:pt x="233" y="183"/>
                  </a:lnTo>
                  <a:lnTo>
                    <a:pt x="245" y="180"/>
                  </a:lnTo>
                  <a:lnTo>
                    <a:pt x="257" y="178"/>
                  </a:lnTo>
                  <a:lnTo>
                    <a:pt x="269" y="175"/>
                  </a:lnTo>
                  <a:lnTo>
                    <a:pt x="281" y="173"/>
                  </a:lnTo>
                  <a:lnTo>
                    <a:pt x="293" y="171"/>
                  </a:lnTo>
                  <a:lnTo>
                    <a:pt x="305" y="168"/>
                  </a:lnTo>
                  <a:lnTo>
                    <a:pt x="322" y="168"/>
                  </a:lnTo>
                  <a:lnTo>
                    <a:pt x="339" y="171"/>
                  </a:lnTo>
                  <a:lnTo>
                    <a:pt x="356" y="178"/>
                  </a:lnTo>
                  <a:lnTo>
                    <a:pt x="370" y="183"/>
                  </a:lnTo>
                  <a:lnTo>
                    <a:pt x="368" y="185"/>
                  </a:lnTo>
                  <a:lnTo>
                    <a:pt x="372" y="185"/>
                  </a:lnTo>
                  <a:lnTo>
                    <a:pt x="375" y="185"/>
                  </a:lnTo>
                  <a:lnTo>
                    <a:pt x="380" y="185"/>
                  </a:lnTo>
                  <a:lnTo>
                    <a:pt x="382" y="187"/>
                  </a:lnTo>
                  <a:lnTo>
                    <a:pt x="382" y="185"/>
                  </a:lnTo>
                  <a:lnTo>
                    <a:pt x="384" y="185"/>
                  </a:lnTo>
                  <a:lnTo>
                    <a:pt x="394" y="187"/>
                  </a:lnTo>
                  <a:lnTo>
                    <a:pt x="404" y="190"/>
                  </a:lnTo>
                  <a:lnTo>
                    <a:pt x="413" y="190"/>
                  </a:lnTo>
                  <a:lnTo>
                    <a:pt x="423" y="192"/>
                  </a:lnTo>
                  <a:lnTo>
                    <a:pt x="437" y="197"/>
                  </a:lnTo>
                  <a:lnTo>
                    <a:pt x="452" y="199"/>
                  </a:lnTo>
                  <a:lnTo>
                    <a:pt x="469" y="202"/>
                  </a:lnTo>
                  <a:lnTo>
                    <a:pt x="483" y="202"/>
                  </a:lnTo>
                  <a:lnTo>
                    <a:pt x="497" y="202"/>
                  </a:lnTo>
                  <a:lnTo>
                    <a:pt x="514" y="199"/>
                  </a:lnTo>
                  <a:lnTo>
                    <a:pt x="529" y="195"/>
                  </a:lnTo>
                  <a:lnTo>
                    <a:pt x="543" y="190"/>
                  </a:lnTo>
                  <a:lnTo>
                    <a:pt x="548" y="187"/>
                  </a:lnTo>
                  <a:lnTo>
                    <a:pt x="550" y="187"/>
                  </a:lnTo>
                  <a:lnTo>
                    <a:pt x="555" y="185"/>
                  </a:lnTo>
                  <a:lnTo>
                    <a:pt x="558" y="183"/>
                  </a:lnTo>
                  <a:lnTo>
                    <a:pt x="565" y="180"/>
                  </a:lnTo>
                  <a:lnTo>
                    <a:pt x="570" y="175"/>
                  </a:lnTo>
                  <a:lnTo>
                    <a:pt x="574" y="171"/>
                  </a:lnTo>
                  <a:lnTo>
                    <a:pt x="582" y="168"/>
                  </a:lnTo>
                  <a:lnTo>
                    <a:pt x="582" y="166"/>
                  </a:lnTo>
                  <a:lnTo>
                    <a:pt x="582" y="168"/>
                  </a:lnTo>
                  <a:lnTo>
                    <a:pt x="577" y="168"/>
                  </a:lnTo>
                  <a:lnTo>
                    <a:pt x="579" y="166"/>
                  </a:lnTo>
                  <a:lnTo>
                    <a:pt x="579" y="163"/>
                  </a:lnTo>
                  <a:lnTo>
                    <a:pt x="582" y="161"/>
                  </a:lnTo>
                  <a:lnTo>
                    <a:pt x="582" y="159"/>
                  </a:lnTo>
                  <a:lnTo>
                    <a:pt x="582" y="15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8795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51" name="Freeform 13"/>
            <p:cNvSpPr>
              <a:spLocks/>
            </p:cNvSpPr>
            <p:nvPr/>
          </p:nvSpPr>
          <p:spPr bwMode="auto">
            <a:xfrm>
              <a:off x="2032" y="1435"/>
              <a:ext cx="287" cy="454"/>
            </a:xfrm>
            <a:custGeom>
              <a:avLst/>
              <a:gdLst>
                <a:gd name="T0" fmla="*/ 27 w 287"/>
                <a:gd name="T1" fmla="*/ 75 h 454"/>
                <a:gd name="T2" fmla="*/ 89 w 287"/>
                <a:gd name="T3" fmla="*/ 60 h 454"/>
                <a:gd name="T4" fmla="*/ 125 w 287"/>
                <a:gd name="T5" fmla="*/ 63 h 454"/>
                <a:gd name="T6" fmla="*/ 162 w 287"/>
                <a:gd name="T7" fmla="*/ 58 h 454"/>
                <a:gd name="T8" fmla="*/ 205 w 287"/>
                <a:gd name="T9" fmla="*/ 185 h 454"/>
                <a:gd name="T10" fmla="*/ 246 w 287"/>
                <a:gd name="T11" fmla="*/ 373 h 454"/>
                <a:gd name="T12" fmla="*/ 142 w 287"/>
                <a:gd name="T13" fmla="*/ 404 h 454"/>
                <a:gd name="T14" fmla="*/ 166 w 287"/>
                <a:gd name="T15" fmla="*/ 399 h 454"/>
                <a:gd name="T16" fmla="*/ 5 w 287"/>
                <a:gd name="T17" fmla="*/ 447 h 454"/>
                <a:gd name="T18" fmla="*/ 0 w 287"/>
                <a:gd name="T19" fmla="*/ 454 h 454"/>
                <a:gd name="T20" fmla="*/ 77 w 287"/>
                <a:gd name="T21" fmla="*/ 440 h 454"/>
                <a:gd name="T22" fmla="*/ 138 w 287"/>
                <a:gd name="T23" fmla="*/ 421 h 454"/>
                <a:gd name="T24" fmla="*/ 104 w 287"/>
                <a:gd name="T25" fmla="*/ 440 h 454"/>
                <a:gd name="T26" fmla="*/ 106 w 287"/>
                <a:gd name="T27" fmla="*/ 440 h 454"/>
                <a:gd name="T28" fmla="*/ 116 w 287"/>
                <a:gd name="T29" fmla="*/ 435 h 454"/>
                <a:gd name="T30" fmla="*/ 130 w 287"/>
                <a:gd name="T31" fmla="*/ 433 h 454"/>
                <a:gd name="T32" fmla="*/ 145 w 287"/>
                <a:gd name="T33" fmla="*/ 428 h 454"/>
                <a:gd name="T34" fmla="*/ 162 w 287"/>
                <a:gd name="T35" fmla="*/ 423 h 454"/>
                <a:gd name="T36" fmla="*/ 176 w 287"/>
                <a:gd name="T37" fmla="*/ 418 h 454"/>
                <a:gd name="T38" fmla="*/ 186 w 287"/>
                <a:gd name="T39" fmla="*/ 416 h 454"/>
                <a:gd name="T40" fmla="*/ 193 w 287"/>
                <a:gd name="T41" fmla="*/ 413 h 454"/>
                <a:gd name="T42" fmla="*/ 207 w 287"/>
                <a:gd name="T43" fmla="*/ 411 h 454"/>
                <a:gd name="T44" fmla="*/ 229 w 287"/>
                <a:gd name="T45" fmla="*/ 409 h 454"/>
                <a:gd name="T46" fmla="*/ 251 w 287"/>
                <a:gd name="T47" fmla="*/ 406 h 454"/>
                <a:gd name="T48" fmla="*/ 260 w 287"/>
                <a:gd name="T49" fmla="*/ 404 h 454"/>
                <a:gd name="T50" fmla="*/ 287 w 287"/>
                <a:gd name="T51" fmla="*/ 397 h 454"/>
                <a:gd name="T52" fmla="*/ 272 w 287"/>
                <a:gd name="T53" fmla="*/ 313 h 454"/>
                <a:gd name="T54" fmla="*/ 279 w 287"/>
                <a:gd name="T55" fmla="*/ 279 h 454"/>
                <a:gd name="T56" fmla="*/ 260 w 287"/>
                <a:gd name="T57" fmla="*/ 180 h 454"/>
                <a:gd name="T58" fmla="*/ 227 w 287"/>
                <a:gd name="T59" fmla="*/ 58 h 454"/>
                <a:gd name="T60" fmla="*/ 229 w 287"/>
                <a:gd name="T61" fmla="*/ 53 h 454"/>
                <a:gd name="T62" fmla="*/ 231 w 287"/>
                <a:gd name="T63" fmla="*/ 41 h 454"/>
                <a:gd name="T64" fmla="*/ 231 w 287"/>
                <a:gd name="T65" fmla="*/ 27 h 454"/>
                <a:gd name="T66" fmla="*/ 224 w 287"/>
                <a:gd name="T67" fmla="*/ 15 h 454"/>
                <a:gd name="T68" fmla="*/ 207 w 287"/>
                <a:gd name="T69" fmla="*/ 5 h 454"/>
                <a:gd name="T70" fmla="*/ 186 w 287"/>
                <a:gd name="T71" fmla="*/ 0 h 454"/>
                <a:gd name="T72" fmla="*/ 166 w 287"/>
                <a:gd name="T73" fmla="*/ 0 h 454"/>
                <a:gd name="T74" fmla="*/ 159 w 287"/>
                <a:gd name="T75" fmla="*/ 0 h 454"/>
                <a:gd name="T76" fmla="*/ 12 w 287"/>
                <a:gd name="T77" fmla="*/ 19 h 454"/>
                <a:gd name="T78" fmla="*/ 10 w 287"/>
                <a:gd name="T79" fmla="*/ 46 h 454"/>
                <a:gd name="T80" fmla="*/ 27 w 287"/>
                <a:gd name="T81" fmla="*/ 75 h 45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87" h="454">
                  <a:moveTo>
                    <a:pt x="27" y="75"/>
                  </a:moveTo>
                  <a:lnTo>
                    <a:pt x="89" y="60"/>
                  </a:lnTo>
                  <a:lnTo>
                    <a:pt x="125" y="63"/>
                  </a:lnTo>
                  <a:lnTo>
                    <a:pt x="162" y="58"/>
                  </a:lnTo>
                  <a:lnTo>
                    <a:pt x="205" y="185"/>
                  </a:lnTo>
                  <a:lnTo>
                    <a:pt x="246" y="373"/>
                  </a:lnTo>
                  <a:lnTo>
                    <a:pt x="142" y="404"/>
                  </a:lnTo>
                  <a:lnTo>
                    <a:pt x="166" y="399"/>
                  </a:lnTo>
                  <a:lnTo>
                    <a:pt x="5" y="447"/>
                  </a:lnTo>
                  <a:lnTo>
                    <a:pt x="0" y="454"/>
                  </a:lnTo>
                  <a:lnTo>
                    <a:pt x="77" y="440"/>
                  </a:lnTo>
                  <a:lnTo>
                    <a:pt x="138" y="421"/>
                  </a:lnTo>
                  <a:lnTo>
                    <a:pt x="104" y="440"/>
                  </a:lnTo>
                  <a:lnTo>
                    <a:pt x="106" y="440"/>
                  </a:lnTo>
                  <a:lnTo>
                    <a:pt x="116" y="435"/>
                  </a:lnTo>
                  <a:lnTo>
                    <a:pt x="130" y="433"/>
                  </a:lnTo>
                  <a:lnTo>
                    <a:pt x="145" y="428"/>
                  </a:lnTo>
                  <a:lnTo>
                    <a:pt x="162" y="423"/>
                  </a:lnTo>
                  <a:lnTo>
                    <a:pt x="176" y="418"/>
                  </a:lnTo>
                  <a:lnTo>
                    <a:pt x="186" y="416"/>
                  </a:lnTo>
                  <a:lnTo>
                    <a:pt x="193" y="413"/>
                  </a:lnTo>
                  <a:lnTo>
                    <a:pt x="207" y="411"/>
                  </a:lnTo>
                  <a:lnTo>
                    <a:pt x="229" y="409"/>
                  </a:lnTo>
                  <a:lnTo>
                    <a:pt x="251" y="406"/>
                  </a:lnTo>
                  <a:lnTo>
                    <a:pt x="260" y="404"/>
                  </a:lnTo>
                  <a:lnTo>
                    <a:pt x="287" y="397"/>
                  </a:lnTo>
                  <a:lnTo>
                    <a:pt x="272" y="313"/>
                  </a:lnTo>
                  <a:lnTo>
                    <a:pt x="279" y="279"/>
                  </a:lnTo>
                  <a:lnTo>
                    <a:pt x="260" y="180"/>
                  </a:lnTo>
                  <a:lnTo>
                    <a:pt x="227" y="58"/>
                  </a:lnTo>
                  <a:lnTo>
                    <a:pt x="229" y="53"/>
                  </a:lnTo>
                  <a:lnTo>
                    <a:pt x="231" y="41"/>
                  </a:lnTo>
                  <a:lnTo>
                    <a:pt x="231" y="27"/>
                  </a:lnTo>
                  <a:lnTo>
                    <a:pt x="224" y="15"/>
                  </a:lnTo>
                  <a:lnTo>
                    <a:pt x="207" y="5"/>
                  </a:lnTo>
                  <a:lnTo>
                    <a:pt x="186" y="0"/>
                  </a:lnTo>
                  <a:lnTo>
                    <a:pt x="166" y="0"/>
                  </a:lnTo>
                  <a:lnTo>
                    <a:pt x="159" y="0"/>
                  </a:lnTo>
                  <a:lnTo>
                    <a:pt x="12" y="19"/>
                  </a:lnTo>
                  <a:lnTo>
                    <a:pt x="10" y="46"/>
                  </a:lnTo>
                  <a:lnTo>
                    <a:pt x="27" y="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8795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52" name="Freeform 14"/>
            <p:cNvSpPr>
              <a:spLocks/>
            </p:cNvSpPr>
            <p:nvPr/>
          </p:nvSpPr>
          <p:spPr bwMode="auto">
            <a:xfrm>
              <a:off x="2044" y="1505"/>
              <a:ext cx="142" cy="31"/>
            </a:xfrm>
            <a:custGeom>
              <a:avLst/>
              <a:gdLst>
                <a:gd name="T0" fmla="*/ 0 w 142"/>
                <a:gd name="T1" fmla="*/ 31 h 31"/>
                <a:gd name="T2" fmla="*/ 142 w 142"/>
                <a:gd name="T3" fmla="*/ 0 h 31"/>
                <a:gd name="T4" fmla="*/ 82 w 142"/>
                <a:gd name="T5" fmla="*/ 31 h 31"/>
                <a:gd name="T6" fmla="*/ 0 w 142"/>
                <a:gd name="T7" fmla="*/ 31 h 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2" h="31">
                  <a:moveTo>
                    <a:pt x="0" y="31"/>
                  </a:moveTo>
                  <a:lnTo>
                    <a:pt x="142" y="0"/>
                  </a:lnTo>
                  <a:lnTo>
                    <a:pt x="82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8795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53" name="Freeform 15"/>
            <p:cNvSpPr>
              <a:spLocks/>
            </p:cNvSpPr>
            <p:nvPr/>
          </p:nvSpPr>
          <p:spPr bwMode="auto">
            <a:xfrm>
              <a:off x="2201" y="1418"/>
              <a:ext cx="72" cy="48"/>
            </a:xfrm>
            <a:custGeom>
              <a:avLst/>
              <a:gdLst>
                <a:gd name="T0" fmla="*/ 7 w 72"/>
                <a:gd name="T1" fmla="*/ 8 h 48"/>
                <a:gd name="T2" fmla="*/ 12 w 72"/>
                <a:gd name="T3" fmla="*/ 5 h 48"/>
                <a:gd name="T4" fmla="*/ 24 w 72"/>
                <a:gd name="T5" fmla="*/ 3 h 48"/>
                <a:gd name="T6" fmla="*/ 38 w 72"/>
                <a:gd name="T7" fmla="*/ 3 h 48"/>
                <a:gd name="T8" fmla="*/ 48 w 72"/>
                <a:gd name="T9" fmla="*/ 10 h 48"/>
                <a:gd name="T10" fmla="*/ 58 w 72"/>
                <a:gd name="T11" fmla="*/ 20 h 48"/>
                <a:gd name="T12" fmla="*/ 67 w 72"/>
                <a:gd name="T13" fmla="*/ 29 h 48"/>
                <a:gd name="T14" fmla="*/ 72 w 72"/>
                <a:gd name="T15" fmla="*/ 39 h 48"/>
                <a:gd name="T16" fmla="*/ 72 w 72"/>
                <a:gd name="T17" fmla="*/ 48 h 48"/>
                <a:gd name="T18" fmla="*/ 70 w 72"/>
                <a:gd name="T19" fmla="*/ 41 h 48"/>
                <a:gd name="T20" fmla="*/ 67 w 72"/>
                <a:gd name="T21" fmla="*/ 27 h 48"/>
                <a:gd name="T22" fmla="*/ 60 w 72"/>
                <a:gd name="T23" fmla="*/ 10 h 48"/>
                <a:gd name="T24" fmla="*/ 50 w 72"/>
                <a:gd name="T25" fmla="*/ 3 h 48"/>
                <a:gd name="T26" fmla="*/ 36 w 72"/>
                <a:gd name="T27" fmla="*/ 0 h 48"/>
                <a:gd name="T28" fmla="*/ 19 w 72"/>
                <a:gd name="T29" fmla="*/ 3 h 48"/>
                <a:gd name="T30" fmla="*/ 5 w 72"/>
                <a:gd name="T31" fmla="*/ 5 h 48"/>
                <a:gd name="T32" fmla="*/ 0 w 72"/>
                <a:gd name="T33" fmla="*/ 8 h 48"/>
                <a:gd name="T34" fmla="*/ 7 w 72"/>
                <a:gd name="T35" fmla="*/ 8 h 4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2" h="48">
                  <a:moveTo>
                    <a:pt x="7" y="8"/>
                  </a:moveTo>
                  <a:lnTo>
                    <a:pt x="12" y="5"/>
                  </a:lnTo>
                  <a:lnTo>
                    <a:pt x="24" y="3"/>
                  </a:lnTo>
                  <a:lnTo>
                    <a:pt x="38" y="3"/>
                  </a:lnTo>
                  <a:lnTo>
                    <a:pt x="48" y="10"/>
                  </a:lnTo>
                  <a:lnTo>
                    <a:pt x="58" y="20"/>
                  </a:lnTo>
                  <a:lnTo>
                    <a:pt x="67" y="29"/>
                  </a:lnTo>
                  <a:lnTo>
                    <a:pt x="72" y="39"/>
                  </a:lnTo>
                  <a:lnTo>
                    <a:pt x="72" y="48"/>
                  </a:lnTo>
                  <a:lnTo>
                    <a:pt x="70" y="41"/>
                  </a:lnTo>
                  <a:lnTo>
                    <a:pt x="67" y="27"/>
                  </a:lnTo>
                  <a:lnTo>
                    <a:pt x="60" y="10"/>
                  </a:lnTo>
                  <a:lnTo>
                    <a:pt x="50" y="3"/>
                  </a:lnTo>
                  <a:lnTo>
                    <a:pt x="36" y="0"/>
                  </a:lnTo>
                  <a:lnTo>
                    <a:pt x="19" y="3"/>
                  </a:lnTo>
                  <a:lnTo>
                    <a:pt x="5" y="5"/>
                  </a:lnTo>
                  <a:lnTo>
                    <a:pt x="0" y="8"/>
                  </a:lnTo>
                  <a:lnTo>
                    <a:pt x="7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8795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54" name="Freeform 16"/>
            <p:cNvSpPr>
              <a:spLocks/>
            </p:cNvSpPr>
            <p:nvPr/>
          </p:nvSpPr>
          <p:spPr bwMode="auto">
            <a:xfrm>
              <a:off x="2071" y="1068"/>
              <a:ext cx="149" cy="148"/>
            </a:xfrm>
            <a:custGeom>
              <a:avLst/>
              <a:gdLst>
                <a:gd name="T0" fmla="*/ 67 w 149"/>
                <a:gd name="T1" fmla="*/ 0 h 148"/>
                <a:gd name="T2" fmla="*/ 70 w 149"/>
                <a:gd name="T3" fmla="*/ 2 h 148"/>
                <a:gd name="T4" fmla="*/ 77 w 149"/>
                <a:gd name="T5" fmla="*/ 7 h 148"/>
                <a:gd name="T6" fmla="*/ 82 w 149"/>
                <a:gd name="T7" fmla="*/ 14 h 148"/>
                <a:gd name="T8" fmla="*/ 82 w 149"/>
                <a:gd name="T9" fmla="*/ 24 h 148"/>
                <a:gd name="T10" fmla="*/ 79 w 149"/>
                <a:gd name="T11" fmla="*/ 33 h 148"/>
                <a:gd name="T12" fmla="*/ 77 w 149"/>
                <a:gd name="T13" fmla="*/ 38 h 148"/>
                <a:gd name="T14" fmla="*/ 74 w 149"/>
                <a:gd name="T15" fmla="*/ 43 h 148"/>
                <a:gd name="T16" fmla="*/ 74 w 149"/>
                <a:gd name="T17" fmla="*/ 45 h 148"/>
                <a:gd name="T18" fmla="*/ 84 w 149"/>
                <a:gd name="T19" fmla="*/ 45 h 148"/>
                <a:gd name="T20" fmla="*/ 79 w 149"/>
                <a:gd name="T21" fmla="*/ 57 h 148"/>
                <a:gd name="T22" fmla="*/ 79 w 149"/>
                <a:gd name="T23" fmla="*/ 74 h 148"/>
                <a:gd name="T24" fmla="*/ 84 w 149"/>
                <a:gd name="T25" fmla="*/ 81 h 148"/>
                <a:gd name="T26" fmla="*/ 86 w 149"/>
                <a:gd name="T27" fmla="*/ 81 h 148"/>
                <a:gd name="T28" fmla="*/ 89 w 149"/>
                <a:gd name="T29" fmla="*/ 79 h 148"/>
                <a:gd name="T30" fmla="*/ 96 w 149"/>
                <a:gd name="T31" fmla="*/ 76 h 148"/>
                <a:gd name="T32" fmla="*/ 103 w 149"/>
                <a:gd name="T33" fmla="*/ 72 h 148"/>
                <a:gd name="T34" fmla="*/ 111 w 149"/>
                <a:gd name="T35" fmla="*/ 67 h 148"/>
                <a:gd name="T36" fmla="*/ 115 w 149"/>
                <a:gd name="T37" fmla="*/ 60 h 148"/>
                <a:gd name="T38" fmla="*/ 118 w 149"/>
                <a:gd name="T39" fmla="*/ 52 h 148"/>
                <a:gd name="T40" fmla="*/ 118 w 149"/>
                <a:gd name="T41" fmla="*/ 50 h 148"/>
                <a:gd name="T42" fmla="*/ 99 w 149"/>
                <a:gd name="T43" fmla="*/ 33 h 148"/>
                <a:gd name="T44" fmla="*/ 89 w 149"/>
                <a:gd name="T45" fmla="*/ 9 h 148"/>
                <a:gd name="T46" fmla="*/ 99 w 149"/>
                <a:gd name="T47" fmla="*/ 14 h 148"/>
                <a:gd name="T48" fmla="*/ 115 w 149"/>
                <a:gd name="T49" fmla="*/ 26 h 148"/>
                <a:gd name="T50" fmla="*/ 135 w 149"/>
                <a:gd name="T51" fmla="*/ 38 h 148"/>
                <a:gd name="T52" fmla="*/ 142 w 149"/>
                <a:gd name="T53" fmla="*/ 48 h 148"/>
                <a:gd name="T54" fmla="*/ 142 w 149"/>
                <a:gd name="T55" fmla="*/ 55 h 148"/>
                <a:gd name="T56" fmla="*/ 144 w 149"/>
                <a:gd name="T57" fmla="*/ 62 h 148"/>
                <a:gd name="T58" fmla="*/ 147 w 149"/>
                <a:gd name="T59" fmla="*/ 67 h 148"/>
                <a:gd name="T60" fmla="*/ 149 w 149"/>
                <a:gd name="T61" fmla="*/ 69 h 148"/>
                <a:gd name="T62" fmla="*/ 144 w 149"/>
                <a:gd name="T63" fmla="*/ 81 h 148"/>
                <a:gd name="T64" fmla="*/ 130 w 149"/>
                <a:gd name="T65" fmla="*/ 105 h 148"/>
                <a:gd name="T66" fmla="*/ 113 w 149"/>
                <a:gd name="T67" fmla="*/ 134 h 148"/>
                <a:gd name="T68" fmla="*/ 99 w 149"/>
                <a:gd name="T69" fmla="*/ 148 h 148"/>
                <a:gd name="T70" fmla="*/ 82 w 149"/>
                <a:gd name="T71" fmla="*/ 146 h 148"/>
                <a:gd name="T72" fmla="*/ 65 w 149"/>
                <a:gd name="T73" fmla="*/ 139 h 148"/>
                <a:gd name="T74" fmla="*/ 48 w 149"/>
                <a:gd name="T75" fmla="*/ 132 h 148"/>
                <a:gd name="T76" fmla="*/ 43 w 149"/>
                <a:gd name="T77" fmla="*/ 127 h 148"/>
                <a:gd name="T78" fmla="*/ 36 w 149"/>
                <a:gd name="T79" fmla="*/ 122 h 148"/>
                <a:gd name="T80" fmla="*/ 19 w 149"/>
                <a:gd name="T81" fmla="*/ 112 h 148"/>
                <a:gd name="T82" fmla="*/ 2 w 149"/>
                <a:gd name="T83" fmla="*/ 96 h 148"/>
                <a:gd name="T84" fmla="*/ 0 w 149"/>
                <a:gd name="T85" fmla="*/ 76 h 148"/>
                <a:gd name="T86" fmla="*/ 10 w 149"/>
                <a:gd name="T87" fmla="*/ 57 h 148"/>
                <a:gd name="T88" fmla="*/ 19 w 149"/>
                <a:gd name="T89" fmla="*/ 40 h 148"/>
                <a:gd name="T90" fmla="*/ 29 w 149"/>
                <a:gd name="T91" fmla="*/ 31 h 148"/>
                <a:gd name="T92" fmla="*/ 31 w 149"/>
                <a:gd name="T93" fmla="*/ 28 h 148"/>
                <a:gd name="T94" fmla="*/ 67 w 149"/>
                <a:gd name="T95" fmla="*/ 0 h 14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49" h="148">
                  <a:moveTo>
                    <a:pt x="67" y="0"/>
                  </a:moveTo>
                  <a:lnTo>
                    <a:pt x="70" y="2"/>
                  </a:lnTo>
                  <a:lnTo>
                    <a:pt x="77" y="7"/>
                  </a:lnTo>
                  <a:lnTo>
                    <a:pt x="82" y="14"/>
                  </a:lnTo>
                  <a:lnTo>
                    <a:pt x="82" y="24"/>
                  </a:lnTo>
                  <a:lnTo>
                    <a:pt x="79" y="33"/>
                  </a:lnTo>
                  <a:lnTo>
                    <a:pt x="77" y="38"/>
                  </a:lnTo>
                  <a:lnTo>
                    <a:pt x="74" y="43"/>
                  </a:lnTo>
                  <a:lnTo>
                    <a:pt x="74" y="45"/>
                  </a:lnTo>
                  <a:lnTo>
                    <a:pt x="84" y="45"/>
                  </a:lnTo>
                  <a:lnTo>
                    <a:pt x="79" y="57"/>
                  </a:lnTo>
                  <a:lnTo>
                    <a:pt x="79" y="74"/>
                  </a:lnTo>
                  <a:lnTo>
                    <a:pt x="84" y="81"/>
                  </a:lnTo>
                  <a:lnTo>
                    <a:pt x="86" y="81"/>
                  </a:lnTo>
                  <a:lnTo>
                    <a:pt x="89" y="79"/>
                  </a:lnTo>
                  <a:lnTo>
                    <a:pt x="96" y="76"/>
                  </a:lnTo>
                  <a:lnTo>
                    <a:pt x="103" y="72"/>
                  </a:lnTo>
                  <a:lnTo>
                    <a:pt x="111" y="67"/>
                  </a:lnTo>
                  <a:lnTo>
                    <a:pt x="115" y="60"/>
                  </a:lnTo>
                  <a:lnTo>
                    <a:pt x="118" y="52"/>
                  </a:lnTo>
                  <a:lnTo>
                    <a:pt x="118" y="50"/>
                  </a:lnTo>
                  <a:lnTo>
                    <a:pt x="99" y="33"/>
                  </a:lnTo>
                  <a:lnTo>
                    <a:pt x="89" y="9"/>
                  </a:lnTo>
                  <a:lnTo>
                    <a:pt x="99" y="14"/>
                  </a:lnTo>
                  <a:lnTo>
                    <a:pt x="115" y="26"/>
                  </a:lnTo>
                  <a:lnTo>
                    <a:pt x="135" y="38"/>
                  </a:lnTo>
                  <a:lnTo>
                    <a:pt x="142" y="48"/>
                  </a:lnTo>
                  <a:lnTo>
                    <a:pt x="142" y="55"/>
                  </a:lnTo>
                  <a:lnTo>
                    <a:pt x="144" y="62"/>
                  </a:lnTo>
                  <a:lnTo>
                    <a:pt x="147" y="67"/>
                  </a:lnTo>
                  <a:lnTo>
                    <a:pt x="149" y="69"/>
                  </a:lnTo>
                  <a:lnTo>
                    <a:pt x="144" y="81"/>
                  </a:lnTo>
                  <a:lnTo>
                    <a:pt x="130" y="105"/>
                  </a:lnTo>
                  <a:lnTo>
                    <a:pt x="113" y="134"/>
                  </a:lnTo>
                  <a:lnTo>
                    <a:pt x="99" y="148"/>
                  </a:lnTo>
                  <a:lnTo>
                    <a:pt x="82" y="146"/>
                  </a:lnTo>
                  <a:lnTo>
                    <a:pt x="65" y="139"/>
                  </a:lnTo>
                  <a:lnTo>
                    <a:pt x="48" y="132"/>
                  </a:lnTo>
                  <a:lnTo>
                    <a:pt x="43" y="127"/>
                  </a:lnTo>
                  <a:lnTo>
                    <a:pt x="36" y="122"/>
                  </a:lnTo>
                  <a:lnTo>
                    <a:pt x="19" y="112"/>
                  </a:lnTo>
                  <a:lnTo>
                    <a:pt x="2" y="96"/>
                  </a:lnTo>
                  <a:lnTo>
                    <a:pt x="0" y="76"/>
                  </a:lnTo>
                  <a:lnTo>
                    <a:pt x="10" y="57"/>
                  </a:lnTo>
                  <a:lnTo>
                    <a:pt x="19" y="40"/>
                  </a:lnTo>
                  <a:lnTo>
                    <a:pt x="29" y="31"/>
                  </a:lnTo>
                  <a:lnTo>
                    <a:pt x="31" y="2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8795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55" name="Freeform 17"/>
            <p:cNvSpPr>
              <a:spLocks/>
            </p:cNvSpPr>
            <p:nvPr/>
          </p:nvSpPr>
          <p:spPr bwMode="auto">
            <a:xfrm>
              <a:off x="2049" y="1058"/>
              <a:ext cx="63" cy="106"/>
            </a:xfrm>
            <a:custGeom>
              <a:avLst/>
              <a:gdLst>
                <a:gd name="T0" fmla="*/ 63 w 63"/>
                <a:gd name="T1" fmla="*/ 0 h 106"/>
                <a:gd name="T2" fmla="*/ 53 w 63"/>
                <a:gd name="T3" fmla="*/ 10 h 106"/>
                <a:gd name="T4" fmla="*/ 34 w 63"/>
                <a:gd name="T5" fmla="*/ 29 h 106"/>
                <a:gd name="T6" fmla="*/ 17 w 63"/>
                <a:gd name="T7" fmla="*/ 53 h 106"/>
                <a:gd name="T8" fmla="*/ 12 w 63"/>
                <a:gd name="T9" fmla="*/ 74 h 106"/>
                <a:gd name="T10" fmla="*/ 15 w 63"/>
                <a:gd name="T11" fmla="*/ 89 h 106"/>
                <a:gd name="T12" fmla="*/ 17 w 63"/>
                <a:gd name="T13" fmla="*/ 98 h 106"/>
                <a:gd name="T14" fmla="*/ 17 w 63"/>
                <a:gd name="T15" fmla="*/ 103 h 106"/>
                <a:gd name="T16" fmla="*/ 17 w 63"/>
                <a:gd name="T17" fmla="*/ 106 h 106"/>
                <a:gd name="T18" fmla="*/ 12 w 63"/>
                <a:gd name="T19" fmla="*/ 101 h 106"/>
                <a:gd name="T20" fmla="*/ 5 w 63"/>
                <a:gd name="T21" fmla="*/ 89 h 106"/>
                <a:gd name="T22" fmla="*/ 0 w 63"/>
                <a:gd name="T23" fmla="*/ 74 h 106"/>
                <a:gd name="T24" fmla="*/ 3 w 63"/>
                <a:gd name="T25" fmla="*/ 60 h 106"/>
                <a:gd name="T26" fmla="*/ 17 w 63"/>
                <a:gd name="T27" fmla="*/ 46 h 106"/>
                <a:gd name="T28" fmla="*/ 36 w 63"/>
                <a:gd name="T29" fmla="*/ 24 h 106"/>
                <a:gd name="T30" fmla="*/ 56 w 63"/>
                <a:gd name="T31" fmla="*/ 7 h 106"/>
                <a:gd name="T32" fmla="*/ 63 w 63"/>
                <a:gd name="T33" fmla="*/ 0 h 10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3" h="106">
                  <a:moveTo>
                    <a:pt x="63" y="0"/>
                  </a:moveTo>
                  <a:lnTo>
                    <a:pt x="53" y="10"/>
                  </a:lnTo>
                  <a:lnTo>
                    <a:pt x="34" y="29"/>
                  </a:lnTo>
                  <a:lnTo>
                    <a:pt x="17" y="53"/>
                  </a:lnTo>
                  <a:lnTo>
                    <a:pt x="12" y="74"/>
                  </a:lnTo>
                  <a:lnTo>
                    <a:pt x="15" y="89"/>
                  </a:lnTo>
                  <a:lnTo>
                    <a:pt x="17" y="98"/>
                  </a:lnTo>
                  <a:lnTo>
                    <a:pt x="17" y="103"/>
                  </a:lnTo>
                  <a:lnTo>
                    <a:pt x="17" y="106"/>
                  </a:lnTo>
                  <a:lnTo>
                    <a:pt x="12" y="101"/>
                  </a:lnTo>
                  <a:lnTo>
                    <a:pt x="5" y="89"/>
                  </a:lnTo>
                  <a:lnTo>
                    <a:pt x="0" y="74"/>
                  </a:lnTo>
                  <a:lnTo>
                    <a:pt x="3" y="60"/>
                  </a:lnTo>
                  <a:lnTo>
                    <a:pt x="17" y="46"/>
                  </a:lnTo>
                  <a:lnTo>
                    <a:pt x="36" y="24"/>
                  </a:lnTo>
                  <a:lnTo>
                    <a:pt x="56" y="7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8795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56" name="Freeform 18"/>
            <p:cNvSpPr>
              <a:spLocks/>
            </p:cNvSpPr>
            <p:nvPr/>
          </p:nvSpPr>
          <p:spPr bwMode="auto">
            <a:xfrm>
              <a:off x="2184" y="1142"/>
              <a:ext cx="245" cy="235"/>
            </a:xfrm>
            <a:custGeom>
              <a:avLst/>
              <a:gdLst>
                <a:gd name="T0" fmla="*/ 0 w 245"/>
                <a:gd name="T1" fmla="*/ 94 h 235"/>
                <a:gd name="T2" fmla="*/ 62 w 245"/>
                <a:gd name="T3" fmla="*/ 151 h 235"/>
                <a:gd name="T4" fmla="*/ 94 w 245"/>
                <a:gd name="T5" fmla="*/ 178 h 235"/>
                <a:gd name="T6" fmla="*/ 132 w 245"/>
                <a:gd name="T7" fmla="*/ 211 h 235"/>
                <a:gd name="T8" fmla="*/ 149 w 245"/>
                <a:gd name="T9" fmla="*/ 219 h 235"/>
                <a:gd name="T10" fmla="*/ 156 w 245"/>
                <a:gd name="T11" fmla="*/ 221 h 235"/>
                <a:gd name="T12" fmla="*/ 190 w 245"/>
                <a:gd name="T13" fmla="*/ 226 h 235"/>
                <a:gd name="T14" fmla="*/ 173 w 245"/>
                <a:gd name="T15" fmla="*/ 209 h 235"/>
                <a:gd name="T16" fmla="*/ 147 w 245"/>
                <a:gd name="T17" fmla="*/ 175 h 235"/>
                <a:gd name="T18" fmla="*/ 135 w 245"/>
                <a:gd name="T19" fmla="*/ 147 h 235"/>
                <a:gd name="T20" fmla="*/ 127 w 245"/>
                <a:gd name="T21" fmla="*/ 139 h 235"/>
                <a:gd name="T22" fmla="*/ 91 w 245"/>
                <a:gd name="T23" fmla="*/ 106 h 235"/>
                <a:gd name="T24" fmla="*/ 96 w 245"/>
                <a:gd name="T25" fmla="*/ 103 h 235"/>
                <a:gd name="T26" fmla="*/ 125 w 245"/>
                <a:gd name="T27" fmla="*/ 115 h 235"/>
                <a:gd name="T28" fmla="*/ 147 w 245"/>
                <a:gd name="T29" fmla="*/ 135 h 235"/>
                <a:gd name="T30" fmla="*/ 178 w 245"/>
                <a:gd name="T31" fmla="*/ 154 h 235"/>
                <a:gd name="T32" fmla="*/ 195 w 245"/>
                <a:gd name="T33" fmla="*/ 159 h 235"/>
                <a:gd name="T34" fmla="*/ 197 w 245"/>
                <a:gd name="T35" fmla="*/ 156 h 235"/>
                <a:gd name="T36" fmla="*/ 238 w 245"/>
                <a:gd name="T37" fmla="*/ 185 h 235"/>
                <a:gd name="T38" fmla="*/ 228 w 245"/>
                <a:gd name="T39" fmla="*/ 159 h 235"/>
                <a:gd name="T40" fmla="*/ 200 w 245"/>
                <a:gd name="T41" fmla="*/ 132 h 235"/>
                <a:gd name="T42" fmla="*/ 171 w 245"/>
                <a:gd name="T43" fmla="*/ 101 h 235"/>
                <a:gd name="T44" fmla="*/ 171 w 245"/>
                <a:gd name="T45" fmla="*/ 89 h 235"/>
                <a:gd name="T46" fmla="*/ 168 w 245"/>
                <a:gd name="T47" fmla="*/ 87 h 235"/>
                <a:gd name="T48" fmla="*/ 87 w 245"/>
                <a:gd name="T49" fmla="*/ 10 h 235"/>
                <a:gd name="T50" fmla="*/ 103 w 245"/>
                <a:gd name="T51" fmla="*/ 29 h 235"/>
                <a:gd name="T52" fmla="*/ 91 w 245"/>
                <a:gd name="T53" fmla="*/ 29 h 235"/>
                <a:gd name="T54" fmla="*/ 77 w 245"/>
                <a:gd name="T55" fmla="*/ 17 h 235"/>
                <a:gd name="T56" fmla="*/ 67 w 245"/>
                <a:gd name="T57" fmla="*/ 5 h 235"/>
                <a:gd name="T58" fmla="*/ 53 w 245"/>
                <a:gd name="T59" fmla="*/ 0 h 235"/>
                <a:gd name="T60" fmla="*/ 46 w 245"/>
                <a:gd name="T61" fmla="*/ 14 h 235"/>
                <a:gd name="T62" fmla="*/ 43 w 245"/>
                <a:gd name="T63" fmla="*/ 19 h 235"/>
                <a:gd name="T64" fmla="*/ 36 w 245"/>
                <a:gd name="T65" fmla="*/ 31 h 235"/>
                <a:gd name="T66" fmla="*/ 31 w 245"/>
                <a:gd name="T67" fmla="*/ 46 h 235"/>
                <a:gd name="T68" fmla="*/ 31 w 245"/>
                <a:gd name="T69" fmla="*/ 53 h 235"/>
                <a:gd name="T70" fmla="*/ 26 w 245"/>
                <a:gd name="T71" fmla="*/ 67 h 235"/>
                <a:gd name="T72" fmla="*/ 12 w 245"/>
                <a:gd name="T73" fmla="*/ 65 h 23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45" h="235">
                  <a:moveTo>
                    <a:pt x="5" y="74"/>
                  </a:moveTo>
                  <a:lnTo>
                    <a:pt x="0" y="94"/>
                  </a:lnTo>
                  <a:lnTo>
                    <a:pt x="29" y="132"/>
                  </a:lnTo>
                  <a:lnTo>
                    <a:pt x="62" y="151"/>
                  </a:lnTo>
                  <a:lnTo>
                    <a:pt x="72" y="159"/>
                  </a:lnTo>
                  <a:lnTo>
                    <a:pt x="94" y="178"/>
                  </a:lnTo>
                  <a:lnTo>
                    <a:pt x="118" y="197"/>
                  </a:lnTo>
                  <a:lnTo>
                    <a:pt x="132" y="211"/>
                  </a:lnTo>
                  <a:lnTo>
                    <a:pt x="139" y="216"/>
                  </a:lnTo>
                  <a:lnTo>
                    <a:pt x="149" y="219"/>
                  </a:lnTo>
                  <a:lnTo>
                    <a:pt x="154" y="221"/>
                  </a:lnTo>
                  <a:lnTo>
                    <a:pt x="156" y="221"/>
                  </a:lnTo>
                  <a:lnTo>
                    <a:pt x="183" y="235"/>
                  </a:lnTo>
                  <a:lnTo>
                    <a:pt x="190" y="226"/>
                  </a:lnTo>
                  <a:lnTo>
                    <a:pt x="185" y="221"/>
                  </a:lnTo>
                  <a:lnTo>
                    <a:pt x="173" y="209"/>
                  </a:lnTo>
                  <a:lnTo>
                    <a:pt x="159" y="192"/>
                  </a:lnTo>
                  <a:lnTo>
                    <a:pt x="147" y="175"/>
                  </a:lnTo>
                  <a:lnTo>
                    <a:pt x="139" y="159"/>
                  </a:lnTo>
                  <a:lnTo>
                    <a:pt x="135" y="147"/>
                  </a:lnTo>
                  <a:lnTo>
                    <a:pt x="130" y="142"/>
                  </a:lnTo>
                  <a:lnTo>
                    <a:pt x="127" y="139"/>
                  </a:lnTo>
                  <a:lnTo>
                    <a:pt x="101" y="108"/>
                  </a:lnTo>
                  <a:lnTo>
                    <a:pt x="91" y="106"/>
                  </a:lnTo>
                  <a:lnTo>
                    <a:pt x="91" y="101"/>
                  </a:lnTo>
                  <a:lnTo>
                    <a:pt x="96" y="103"/>
                  </a:lnTo>
                  <a:lnTo>
                    <a:pt x="111" y="108"/>
                  </a:lnTo>
                  <a:lnTo>
                    <a:pt x="125" y="115"/>
                  </a:lnTo>
                  <a:lnTo>
                    <a:pt x="135" y="125"/>
                  </a:lnTo>
                  <a:lnTo>
                    <a:pt x="147" y="135"/>
                  </a:lnTo>
                  <a:lnTo>
                    <a:pt x="161" y="144"/>
                  </a:lnTo>
                  <a:lnTo>
                    <a:pt x="178" y="154"/>
                  </a:lnTo>
                  <a:lnTo>
                    <a:pt x="190" y="159"/>
                  </a:lnTo>
                  <a:lnTo>
                    <a:pt x="195" y="159"/>
                  </a:lnTo>
                  <a:lnTo>
                    <a:pt x="197" y="159"/>
                  </a:lnTo>
                  <a:lnTo>
                    <a:pt x="197" y="156"/>
                  </a:lnTo>
                  <a:lnTo>
                    <a:pt x="238" y="185"/>
                  </a:lnTo>
                  <a:lnTo>
                    <a:pt x="245" y="178"/>
                  </a:lnTo>
                  <a:lnTo>
                    <a:pt x="228" y="159"/>
                  </a:lnTo>
                  <a:lnTo>
                    <a:pt x="219" y="151"/>
                  </a:lnTo>
                  <a:lnTo>
                    <a:pt x="200" y="132"/>
                  </a:lnTo>
                  <a:lnTo>
                    <a:pt x="180" y="113"/>
                  </a:lnTo>
                  <a:lnTo>
                    <a:pt x="171" y="101"/>
                  </a:lnTo>
                  <a:lnTo>
                    <a:pt x="171" y="94"/>
                  </a:lnTo>
                  <a:lnTo>
                    <a:pt x="171" y="89"/>
                  </a:lnTo>
                  <a:lnTo>
                    <a:pt x="168" y="87"/>
                  </a:lnTo>
                  <a:lnTo>
                    <a:pt x="127" y="38"/>
                  </a:lnTo>
                  <a:lnTo>
                    <a:pt x="87" y="10"/>
                  </a:lnTo>
                  <a:lnTo>
                    <a:pt x="106" y="29"/>
                  </a:lnTo>
                  <a:lnTo>
                    <a:pt x="103" y="29"/>
                  </a:lnTo>
                  <a:lnTo>
                    <a:pt x="99" y="29"/>
                  </a:lnTo>
                  <a:lnTo>
                    <a:pt x="91" y="29"/>
                  </a:lnTo>
                  <a:lnTo>
                    <a:pt x="84" y="24"/>
                  </a:lnTo>
                  <a:lnTo>
                    <a:pt x="77" y="17"/>
                  </a:lnTo>
                  <a:lnTo>
                    <a:pt x="72" y="10"/>
                  </a:lnTo>
                  <a:lnTo>
                    <a:pt x="67" y="5"/>
                  </a:lnTo>
                  <a:lnTo>
                    <a:pt x="65" y="2"/>
                  </a:lnTo>
                  <a:lnTo>
                    <a:pt x="53" y="0"/>
                  </a:lnTo>
                  <a:lnTo>
                    <a:pt x="55" y="12"/>
                  </a:lnTo>
                  <a:lnTo>
                    <a:pt x="46" y="14"/>
                  </a:lnTo>
                  <a:lnTo>
                    <a:pt x="43" y="19"/>
                  </a:lnTo>
                  <a:lnTo>
                    <a:pt x="38" y="24"/>
                  </a:lnTo>
                  <a:lnTo>
                    <a:pt x="36" y="31"/>
                  </a:lnTo>
                  <a:lnTo>
                    <a:pt x="31" y="41"/>
                  </a:lnTo>
                  <a:lnTo>
                    <a:pt x="31" y="46"/>
                  </a:lnTo>
                  <a:lnTo>
                    <a:pt x="31" y="50"/>
                  </a:lnTo>
                  <a:lnTo>
                    <a:pt x="31" y="53"/>
                  </a:lnTo>
                  <a:lnTo>
                    <a:pt x="29" y="70"/>
                  </a:lnTo>
                  <a:lnTo>
                    <a:pt x="26" y="67"/>
                  </a:lnTo>
                  <a:lnTo>
                    <a:pt x="19" y="65"/>
                  </a:lnTo>
                  <a:lnTo>
                    <a:pt x="12" y="65"/>
                  </a:lnTo>
                  <a:lnTo>
                    <a:pt x="5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8795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57" name="Freeform 19"/>
            <p:cNvSpPr>
              <a:spLocks/>
            </p:cNvSpPr>
            <p:nvPr/>
          </p:nvSpPr>
          <p:spPr bwMode="auto">
            <a:xfrm>
              <a:off x="2285" y="1277"/>
              <a:ext cx="801" cy="569"/>
            </a:xfrm>
            <a:custGeom>
              <a:avLst/>
              <a:gdLst>
                <a:gd name="T0" fmla="*/ 50 w 801"/>
                <a:gd name="T1" fmla="*/ 161 h 569"/>
                <a:gd name="T2" fmla="*/ 125 w 801"/>
                <a:gd name="T3" fmla="*/ 88 h 569"/>
                <a:gd name="T4" fmla="*/ 192 w 801"/>
                <a:gd name="T5" fmla="*/ 36 h 569"/>
                <a:gd name="T6" fmla="*/ 245 w 801"/>
                <a:gd name="T7" fmla="*/ 19 h 569"/>
                <a:gd name="T8" fmla="*/ 315 w 801"/>
                <a:gd name="T9" fmla="*/ 12 h 569"/>
                <a:gd name="T10" fmla="*/ 378 w 801"/>
                <a:gd name="T11" fmla="*/ 7 h 569"/>
                <a:gd name="T12" fmla="*/ 443 w 801"/>
                <a:gd name="T13" fmla="*/ 4 h 569"/>
                <a:gd name="T14" fmla="*/ 483 w 801"/>
                <a:gd name="T15" fmla="*/ 21 h 569"/>
                <a:gd name="T16" fmla="*/ 544 w 801"/>
                <a:gd name="T17" fmla="*/ 108 h 569"/>
                <a:gd name="T18" fmla="*/ 620 w 801"/>
                <a:gd name="T19" fmla="*/ 329 h 569"/>
                <a:gd name="T20" fmla="*/ 613 w 801"/>
                <a:gd name="T21" fmla="*/ 401 h 569"/>
                <a:gd name="T22" fmla="*/ 616 w 801"/>
                <a:gd name="T23" fmla="*/ 432 h 569"/>
                <a:gd name="T24" fmla="*/ 633 w 801"/>
                <a:gd name="T25" fmla="*/ 478 h 569"/>
                <a:gd name="T26" fmla="*/ 683 w 801"/>
                <a:gd name="T27" fmla="*/ 509 h 569"/>
                <a:gd name="T28" fmla="*/ 620 w 801"/>
                <a:gd name="T29" fmla="*/ 398 h 569"/>
                <a:gd name="T30" fmla="*/ 791 w 801"/>
                <a:gd name="T31" fmla="*/ 521 h 569"/>
                <a:gd name="T32" fmla="*/ 772 w 801"/>
                <a:gd name="T33" fmla="*/ 567 h 569"/>
                <a:gd name="T34" fmla="*/ 714 w 801"/>
                <a:gd name="T35" fmla="*/ 562 h 569"/>
                <a:gd name="T36" fmla="*/ 645 w 801"/>
                <a:gd name="T37" fmla="*/ 523 h 569"/>
                <a:gd name="T38" fmla="*/ 584 w 801"/>
                <a:gd name="T39" fmla="*/ 499 h 569"/>
                <a:gd name="T40" fmla="*/ 539 w 801"/>
                <a:gd name="T41" fmla="*/ 516 h 569"/>
                <a:gd name="T42" fmla="*/ 522 w 801"/>
                <a:gd name="T43" fmla="*/ 531 h 569"/>
                <a:gd name="T44" fmla="*/ 481 w 801"/>
                <a:gd name="T45" fmla="*/ 562 h 569"/>
                <a:gd name="T46" fmla="*/ 433 w 801"/>
                <a:gd name="T47" fmla="*/ 567 h 569"/>
                <a:gd name="T48" fmla="*/ 356 w 801"/>
                <a:gd name="T49" fmla="*/ 509 h 569"/>
                <a:gd name="T50" fmla="*/ 368 w 801"/>
                <a:gd name="T51" fmla="*/ 490 h 569"/>
                <a:gd name="T52" fmla="*/ 243 w 801"/>
                <a:gd name="T53" fmla="*/ 507 h 569"/>
                <a:gd name="T54" fmla="*/ 168 w 801"/>
                <a:gd name="T55" fmla="*/ 502 h 569"/>
                <a:gd name="T56" fmla="*/ 82 w 801"/>
                <a:gd name="T57" fmla="*/ 473 h 569"/>
                <a:gd name="T58" fmla="*/ 151 w 801"/>
                <a:gd name="T59" fmla="*/ 490 h 569"/>
                <a:gd name="T60" fmla="*/ 238 w 801"/>
                <a:gd name="T61" fmla="*/ 473 h 569"/>
                <a:gd name="T62" fmla="*/ 354 w 801"/>
                <a:gd name="T63" fmla="*/ 439 h 569"/>
                <a:gd name="T64" fmla="*/ 452 w 801"/>
                <a:gd name="T65" fmla="*/ 466 h 569"/>
                <a:gd name="T66" fmla="*/ 539 w 801"/>
                <a:gd name="T67" fmla="*/ 463 h 569"/>
                <a:gd name="T68" fmla="*/ 517 w 801"/>
                <a:gd name="T69" fmla="*/ 410 h 569"/>
                <a:gd name="T70" fmla="*/ 462 w 801"/>
                <a:gd name="T71" fmla="*/ 396 h 569"/>
                <a:gd name="T72" fmla="*/ 373 w 801"/>
                <a:gd name="T73" fmla="*/ 377 h 569"/>
                <a:gd name="T74" fmla="*/ 334 w 801"/>
                <a:gd name="T75" fmla="*/ 346 h 569"/>
                <a:gd name="T76" fmla="*/ 320 w 801"/>
                <a:gd name="T77" fmla="*/ 262 h 569"/>
                <a:gd name="T78" fmla="*/ 409 w 801"/>
                <a:gd name="T79" fmla="*/ 288 h 569"/>
                <a:gd name="T80" fmla="*/ 428 w 801"/>
                <a:gd name="T81" fmla="*/ 331 h 569"/>
                <a:gd name="T82" fmla="*/ 325 w 801"/>
                <a:gd name="T83" fmla="*/ 194 h 569"/>
                <a:gd name="T84" fmla="*/ 337 w 801"/>
                <a:gd name="T85" fmla="*/ 168 h 569"/>
                <a:gd name="T86" fmla="*/ 392 w 801"/>
                <a:gd name="T87" fmla="*/ 129 h 569"/>
                <a:gd name="T88" fmla="*/ 435 w 801"/>
                <a:gd name="T89" fmla="*/ 129 h 569"/>
                <a:gd name="T90" fmla="*/ 510 w 801"/>
                <a:gd name="T91" fmla="*/ 254 h 569"/>
                <a:gd name="T92" fmla="*/ 529 w 801"/>
                <a:gd name="T93" fmla="*/ 346 h 569"/>
                <a:gd name="T94" fmla="*/ 426 w 801"/>
                <a:gd name="T95" fmla="*/ 72 h 569"/>
                <a:gd name="T96" fmla="*/ 231 w 801"/>
                <a:gd name="T97" fmla="*/ 84 h 569"/>
                <a:gd name="T98" fmla="*/ 144 w 801"/>
                <a:gd name="T99" fmla="*/ 149 h 569"/>
                <a:gd name="T100" fmla="*/ 72 w 801"/>
                <a:gd name="T101" fmla="*/ 218 h 569"/>
                <a:gd name="T102" fmla="*/ 7 w 801"/>
                <a:gd name="T103" fmla="*/ 245 h 569"/>
                <a:gd name="T104" fmla="*/ 19 w 801"/>
                <a:gd name="T105" fmla="*/ 216 h 56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01" h="569">
                  <a:moveTo>
                    <a:pt x="0" y="211"/>
                  </a:moveTo>
                  <a:lnTo>
                    <a:pt x="7" y="204"/>
                  </a:lnTo>
                  <a:lnTo>
                    <a:pt x="22" y="187"/>
                  </a:lnTo>
                  <a:lnTo>
                    <a:pt x="38" y="170"/>
                  </a:lnTo>
                  <a:lnTo>
                    <a:pt x="50" y="161"/>
                  </a:lnTo>
                  <a:lnTo>
                    <a:pt x="65" y="149"/>
                  </a:lnTo>
                  <a:lnTo>
                    <a:pt x="87" y="127"/>
                  </a:lnTo>
                  <a:lnTo>
                    <a:pt x="106" y="105"/>
                  </a:lnTo>
                  <a:lnTo>
                    <a:pt x="115" y="96"/>
                  </a:lnTo>
                  <a:lnTo>
                    <a:pt x="125" y="88"/>
                  </a:lnTo>
                  <a:lnTo>
                    <a:pt x="144" y="69"/>
                  </a:lnTo>
                  <a:lnTo>
                    <a:pt x="164" y="52"/>
                  </a:lnTo>
                  <a:lnTo>
                    <a:pt x="178" y="43"/>
                  </a:lnTo>
                  <a:lnTo>
                    <a:pt x="183" y="40"/>
                  </a:lnTo>
                  <a:lnTo>
                    <a:pt x="192" y="36"/>
                  </a:lnTo>
                  <a:lnTo>
                    <a:pt x="202" y="33"/>
                  </a:lnTo>
                  <a:lnTo>
                    <a:pt x="212" y="28"/>
                  </a:lnTo>
                  <a:lnTo>
                    <a:pt x="224" y="24"/>
                  </a:lnTo>
                  <a:lnTo>
                    <a:pt x="236" y="21"/>
                  </a:lnTo>
                  <a:lnTo>
                    <a:pt x="245" y="19"/>
                  </a:lnTo>
                  <a:lnTo>
                    <a:pt x="253" y="19"/>
                  </a:lnTo>
                  <a:lnTo>
                    <a:pt x="269" y="19"/>
                  </a:lnTo>
                  <a:lnTo>
                    <a:pt x="291" y="16"/>
                  </a:lnTo>
                  <a:lnTo>
                    <a:pt x="308" y="14"/>
                  </a:lnTo>
                  <a:lnTo>
                    <a:pt x="315" y="12"/>
                  </a:lnTo>
                  <a:lnTo>
                    <a:pt x="310" y="0"/>
                  </a:lnTo>
                  <a:lnTo>
                    <a:pt x="317" y="0"/>
                  </a:lnTo>
                  <a:lnTo>
                    <a:pt x="337" y="0"/>
                  </a:lnTo>
                  <a:lnTo>
                    <a:pt x="361" y="2"/>
                  </a:lnTo>
                  <a:lnTo>
                    <a:pt x="378" y="7"/>
                  </a:lnTo>
                  <a:lnTo>
                    <a:pt x="392" y="9"/>
                  </a:lnTo>
                  <a:lnTo>
                    <a:pt x="409" y="9"/>
                  </a:lnTo>
                  <a:lnTo>
                    <a:pt x="423" y="7"/>
                  </a:lnTo>
                  <a:lnTo>
                    <a:pt x="433" y="4"/>
                  </a:lnTo>
                  <a:lnTo>
                    <a:pt x="443" y="4"/>
                  </a:lnTo>
                  <a:lnTo>
                    <a:pt x="457" y="7"/>
                  </a:lnTo>
                  <a:lnTo>
                    <a:pt x="467" y="9"/>
                  </a:lnTo>
                  <a:lnTo>
                    <a:pt x="471" y="9"/>
                  </a:lnTo>
                  <a:lnTo>
                    <a:pt x="474" y="12"/>
                  </a:lnTo>
                  <a:lnTo>
                    <a:pt x="483" y="21"/>
                  </a:lnTo>
                  <a:lnTo>
                    <a:pt x="493" y="28"/>
                  </a:lnTo>
                  <a:lnTo>
                    <a:pt x="503" y="36"/>
                  </a:lnTo>
                  <a:lnTo>
                    <a:pt x="512" y="50"/>
                  </a:lnTo>
                  <a:lnTo>
                    <a:pt x="529" y="76"/>
                  </a:lnTo>
                  <a:lnTo>
                    <a:pt x="544" y="108"/>
                  </a:lnTo>
                  <a:lnTo>
                    <a:pt x="558" y="132"/>
                  </a:lnTo>
                  <a:lnTo>
                    <a:pt x="575" y="168"/>
                  </a:lnTo>
                  <a:lnTo>
                    <a:pt x="596" y="228"/>
                  </a:lnTo>
                  <a:lnTo>
                    <a:pt x="613" y="290"/>
                  </a:lnTo>
                  <a:lnTo>
                    <a:pt x="620" y="329"/>
                  </a:lnTo>
                  <a:lnTo>
                    <a:pt x="623" y="353"/>
                  </a:lnTo>
                  <a:lnTo>
                    <a:pt x="625" y="374"/>
                  </a:lnTo>
                  <a:lnTo>
                    <a:pt x="625" y="389"/>
                  </a:lnTo>
                  <a:lnTo>
                    <a:pt x="620" y="398"/>
                  </a:lnTo>
                  <a:lnTo>
                    <a:pt x="613" y="401"/>
                  </a:lnTo>
                  <a:lnTo>
                    <a:pt x="613" y="403"/>
                  </a:lnTo>
                  <a:lnTo>
                    <a:pt x="613" y="413"/>
                  </a:lnTo>
                  <a:lnTo>
                    <a:pt x="616" y="432"/>
                  </a:lnTo>
                  <a:lnTo>
                    <a:pt x="616" y="451"/>
                  </a:lnTo>
                  <a:lnTo>
                    <a:pt x="613" y="461"/>
                  </a:lnTo>
                  <a:lnTo>
                    <a:pt x="613" y="463"/>
                  </a:lnTo>
                  <a:lnTo>
                    <a:pt x="620" y="471"/>
                  </a:lnTo>
                  <a:lnTo>
                    <a:pt x="633" y="478"/>
                  </a:lnTo>
                  <a:lnTo>
                    <a:pt x="645" y="487"/>
                  </a:lnTo>
                  <a:lnTo>
                    <a:pt x="659" y="495"/>
                  </a:lnTo>
                  <a:lnTo>
                    <a:pt x="671" y="502"/>
                  </a:lnTo>
                  <a:lnTo>
                    <a:pt x="681" y="507"/>
                  </a:lnTo>
                  <a:lnTo>
                    <a:pt x="683" y="509"/>
                  </a:lnTo>
                  <a:lnTo>
                    <a:pt x="724" y="531"/>
                  </a:lnTo>
                  <a:lnTo>
                    <a:pt x="755" y="523"/>
                  </a:lnTo>
                  <a:lnTo>
                    <a:pt x="753" y="499"/>
                  </a:lnTo>
                  <a:lnTo>
                    <a:pt x="654" y="423"/>
                  </a:lnTo>
                  <a:lnTo>
                    <a:pt x="620" y="398"/>
                  </a:lnTo>
                  <a:lnTo>
                    <a:pt x="630" y="377"/>
                  </a:lnTo>
                  <a:lnTo>
                    <a:pt x="700" y="430"/>
                  </a:lnTo>
                  <a:lnTo>
                    <a:pt x="772" y="468"/>
                  </a:lnTo>
                  <a:lnTo>
                    <a:pt x="777" y="485"/>
                  </a:lnTo>
                  <a:lnTo>
                    <a:pt x="791" y="521"/>
                  </a:lnTo>
                  <a:lnTo>
                    <a:pt x="801" y="555"/>
                  </a:lnTo>
                  <a:lnTo>
                    <a:pt x="801" y="569"/>
                  </a:lnTo>
                  <a:lnTo>
                    <a:pt x="796" y="567"/>
                  </a:lnTo>
                  <a:lnTo>
                    <a:pt x="784" y="567"/>
                  </a:lnTo>
                  <a:lnTo>
                    <a:pt x="772" y="567"/>
                  </a:lnTo>
                  <a:lnTo>
                    <a:pt x="758" y="564"/>
                  </a:lnTo>
                  <a:lnTo>
                    <a:pt x="746" y="564"/>
                  </a:lnTo>
                  <a:lnTo>
                    <a:pt x="731" y="564"/>
                  </a:lnTo>
                  <a:lnTo>
                    <a:pt x="722" y="564"/>
                  </a:lnTo>
                  <a:lnTo>
                    <a:pt x="714" y="562"/>
                  </a:lnTo>
                  <a:lnTo>
                    <a:pt x="707" y="557"/>
                  </a:lnTo>
                  <a:lnTo>
                    <a:pt x="695" y="550"/>
                  </a:lnTo>
                  <a:lnTo>
                    <a:pt x="678" y="543"/>
                  </a:lnTo>
                  <a:lnTo>
                    <a:pt x="661" y="533"/>
                  </a:lnTo>
                  <a:lnTo>
                    <a:pt x="645" y="523"/>
                  </a:lnTo>
                  <a:lnTo>
                    <a:pt x="633" y="516"/>
                  </a:lnTo>
                  <a:lnTo>
                    <a:pt x="623" y="511"/>
                  </a:lnTo>
                  <a:lnTo>
                    <a:pt x="618" y="509"/>
                  </a:lnTo>
                  <a:lnTo>
                    <a:pt x="587" y="499"/>
                  </a:lnTo>
                  <a:lnTo>
                    <a:pt x="584" y="499"/>
                  </a:lnTo>
                  <a:lnTo>
                    <a:pt x="580" y="502"/>
                  </a:lnTo>
                  <a:lnTo>
                    <a:pt x="572" y="507"/>
                  </a:lnTo>
                  <a:lnTo>
                    <a:pt x="563" y="509"/>
                  </a:lnTo>
                  <a:lnTo>
                    <a:pt x="551" y="514"/>
                  </a:lnTo>
                  <a:lnTo>
                    <a:pt x="539" y="516"/>
                  </a:lnTo>
                  <a:lnTo>
                    <a:pt x="527" y="519"/>
                  </a:lnTo>
                  <a:lnTo>
                    <a:pt x="515" y="519"/>
                  </a:lnTo>
                  <a:lnTo>
                    <a:pt x="505" y="519"/>
                  </a:lnTo>
                  <a:lnTo>
                    <a:pt x="512" y="523"/>
                  </a:lnTo>
                  <a:lnTo>
                    <a:pt x="522" y="531"/>
                  </a:lnTo>
                  <a:lnTo>
                    <a:pt x="522" y="538"/>
                  </a:lnTo>
                  <a:lnTo>
                    <a:pt x="510" y="543"/>
                  </a:lnTo>
                  <a:lnTo>
                    <a:pt x="498" y="550"/>
                  </a:lnTo>
                  <a:lnTo>
                    <a:pt x="488" y="555"/>
                  </a:lnTo>
                  <a:lnTo>
                    <a:pt x="481" y="562"/>
                  </a:lnTo>
                  <a:lnTo>
                    <a:pt x="474" y="567"/>
                  </a:lnTo>
                  <a:lnTo>
                    <a:pt x="459" y="569"/>
                  </a:lnTo>
                  <a:lnTo>
                    <a:pt x="447" y="569"/>
                  </a:lnTo>
                  <a:lnTo>
                    <a:pt x="440" y="569"/>
                  </a:lnTo>
                  <a:lnTo>
                    <a:pt x="433" y="567"/>
                  </a:lnTo>
                  <a:lnTo>
                    <a:pt x="418" y="562"/>
                  </a:lnTo>
                  <a:lnTo>
                    <a:pt x="399" y="557"/>
                  </a:lnTo>
                  <a:lnTo>
                    <a:pt x="385" y="547"/>
                  </a:lnTo>
                  <a:lnTo>
                    <a:pt x="370" y="533"/>
                  </a:lnTo>
                  <a:lnTo>
                    <a:pt x="356" y="509"/>
                  </a:lnTo>
                  <a:lnTo>
                    <a:pt x="346" y="487"/>
                  </a:lnTo>
                  <a:lnTo>
                    <a:pt x="341" y="478"/>
                  </a:lnTo>
                  <a:lnTo>
                    <a:pt x="366" y="499"/>
                  </a:lnTo>
                  <a:lnTo>
                    <a:pt x="428" y="511"/>
                  </a:lnTo>
                  <a:lnTo>
                    <a:pt x="368" y="490"/>
                  </a:lnTo>
                  <a:lnTo>
                    <a:pt x="279" y="502"/>
                  </a:lnTo>
                  <a:lnTo>
                    <a:pt x="277" y="502"/>
                  </a:lnTo>
                  <a:lnTo>
                    <a:pt x="269" y="504"/>
                  </a:lnTo>
                  <a:lnTo>
                    <a:pt x="257" y="504"/>
                  </a:lnTo>
                  <a:lnTo>
                    <a:pt x="243" y="507"/>
                  </a:lnTo>
                  <a:lnTo>
                    <a:pt x="228" y="507"/>
                  </a:lnTo>
                  <a:lnTo>
                    <a:pt x="212" y="509"/>
                  </a:lnTo>
                  <a:lnTo>
                    <a:pt x="197" y="507"/>
                  </a:lnTo>
                  <a:lnTo>
                    <a:pt x="183" y="507"/>
                  </a:lnTo>
                  <a:lnTo>
                    <a:pt x="168" y="502"/>
                  </a:lnTo>
                  <a:lnTo>
                    <a:pt x="151" y="497"/>
                  </a:lnTo>
                  <a:lnTo>
                    <a:pt x="132" y="492"/>
                  </a:lnTo>
                  <a:lnTo>
                    <a:pt x="113" y="485"/>
                  </a:lnTo>
                  <a:lnTo>
                    <a:pt x="96" y="478"/>
                  </a:lnTo>
                  <a:lnTo>
                    <a:pt x="82" y="473"/>
                  </a:lnTo>
                  <a:lnTo>
                    <a:pt x="72" y="471"/>
                  </a:lnTo>
                  <a:lnTo>
                    <a:pt x="67" y="468"/>
                  </a:lnTo>
                  <a:lnTo>
                    <a:pt x="48" y="463"/>
                  </a:lnTo>
                  <a:lnTo>
                    <a:pt x="70" y="456"/>
                  </a:lnTo>
                  <a:lnTo>
                    <a:pt x="151" y="490"/>
                  </a:lnTo>
                  <a:lnTo>
                    <a:pt x="197" y="497"/>
                  </a:lnTo>
                  <a:lnTo>
                    <a:pt x="190" y="492"/>
                  </a:lnTo>
                  <a:lnTo>
                    <a:pt x="197" y="490"/>
                  </a:lnTo>
                  <a:lnTo>
                    <a:pt x="214" y="483"/>
                  </a:lnTo>
                  <a:lnTo>
                    <a:pt x="238" y="473"/>
                  </a:lnTo>
                  <a:lnTo>
                    <a:pt x="265" y="463"/>
                  </a:lnTo>
                  <a:lnTo>
                    <a:pt x="293" y="454"/>
                  </a:lnTo>
                  <a:lnTo>
                    <a:pt x="320" y="444"/>
                  </a:lnTo>
                  <a:lnTo>
                    <a:pt x="341" y="439"/>
                  </a:lnTo>
                  <a:lnTo>
                    <a:pt x="354" y="439"/>
                  </a:lnTo>
                  <a:lnTo>
                    <a:pt x="363" y="442"/>
                  </a:lnTo>
                  <a:lnTo>
                    <a:pt x="380" y="447"/>
                  </a:lnTo>
                  <a:lnTo>
                    <a:pt x="402" y="454"/>
                  </a:lnTo>
                  <a:lnTo>
                    <a:pt x="428" y="459"/>
                  </a:lnTo>
                  <a:lnTo>
                    <a:pt x="452" y="466"/>
                  </a:lnTo>
                  <a:lnTo>
                    <a:pt x="476" y="471"/>
                  </a:lnTo>
                  <a:lnTo>
                    <a:pt x="495" y="473"/>
                  </a:lnTo>
                  <a:lnTo>
                    <a:pt x="507" y="473"/>
                  </a:lnTo>
                  <a:lnTo>
                    <a:pt x="524" y="468"/>
                  </a:lnTo>
                  <a:lnTo>
                    <a:pt x="539" y="463"/>
                  </a:lnTo>
                  <a:lnTo>
                    <a:pt x="551" y="456"/>
                  </a:lnTo>
                  <a:lnTo>
                    <a:pt x="556" y="449"/>
                  </a:lnTo>
                  <a:lnTo>
                    <a:pt x="551" y="437"/>
                  </a:lnTo>
                  <a:lnTo>
                    <a:pt x="534" y="423"/>
                  </a:lnTo>
                  <a:lnTo>
                    <a:pt x="517" y="410"/>
                  </a:lnTo>
                  <a:lnTo>
                    <a:pt x="510" y="406"/>
                  </a:lnTo>
                  <a:lnTo>
                    <a:pt x="505" y="406"/>
                  </a:lnTo>
                  <a:lnTo>
                    <a:pt x="495" y="403"/>
                  </a:lnTo>
                  <a:lnTo>
                    <a:pt x="479" y="398"/>
                  </a:lnTo>
                  <a:lnTo>
                    <a:pt x="462" y="396"/>
                  </a:lnTo>
                  <a:lnTo>
                    <a:pt x="440" y="391"/>
                  </a:lnTo>
                  <a:lnTo>
                    <a:pt x="421" y="386"/>
                  </a:lnTo>
                  <a:lnTo>
                    <a:pt x="404" y="384"/>
                  </a:lnTo>
                  <a:lnTo>
                    <a:pt x="390" y="382"/>
                  </a:lnTo>
                  <a:lnTo>
                    <a:pt x="373" y="377"/>
                  </a:lnTo>
                  <a:lnTo>
                    <a:pt x="363" y="370"/>
                  </a:lnTo>
                  <a:lnTo>
                    <a:pt x="358" y="365"/>
                  </a:lnTo>
                  <a:lnTo>
                    <a:pt x="358" y="362"/>
                  </a:lnTo>
                  <a:lnTo>
                    <a:pt x="322" y="355"/>
                  </a:lnTo>
                  <a:lnTo>
                    <a:pt x="334" y="346"/>
                  </a:lnTo>
                  <a:lnTo>
                    <a:pt x="341" y="336"/>
                  </a:lnTo>
                  <a:lnTo>
                    <a:pt x="375" y="341"/>
                  </a:lnTo>
                  <a:lnTo>
                    <a:pt x="349" y="331"/>
                  </a:lnTo>
                  <a:lnTo>
                    <a:pt x="354" y="329"/>
                  </a:lnTo>
                  <a:lnTo>
                    <a:pt x="320" y="262"/>
                  </a:lnTo>
                  <a:lnTo>
                    <a:pt x="346" y="264"/>
                  </a:lnTo>
                  <a:lnTo>
                    <a:pt x="358" y="262"/>
                  </a:lnTo>
                  <a:lnTo>
                    <a:pt x="390" y="286"/>
                  </a:lnTo>
                  <a:lnTo>
                    <a:pt x="394" y="286"/>
                  </a:lnTo>
                  <a:lnTo>
                    <a:pt x="409" y="288"/>
                  </a:lnTo>
                  <a:lnTo>
                    <a:pt x="423" y="293"/>
                  </a:lnTo>
                  <a:lnTo>
                    <a:pt x="430" y="302"/>
                  </a:lnTo>
                  <a:lnTo>
                    <a:pt x="433" y="312"/>
                  </a:lnTo>
                  <a:lnTo>
                    <a:pt x="430" y="322"/>
                  </a:lnTo>
                  <a:lnTo>
                    <a:pt x="428" y="331"/>
                  </a:lnTo>
                  <a:lnTo>
                    <a:pt x="428" y="334"/>
                  </a:lnTo>
                  <a:lnTo>
                    <a:pt x="491" y="341"/>
                  </a:lnTo>
                  <a:lnTo>
                    <a:pt x="462" y="305"/>
                  </a:lnTo>
                  <a:lnTo>
                    <a:pt x="327" y="204"/>
                  </a:lnTo>
                  <a:lnTo>
                    <a:pt x="325" y="194"/>
                  </a:lnTo>
                  <a:lnTo>
                    <a:pt x="322" y="175"/>
                  </a:lnTo>
                  <a:lnTo>
                    <a:pt x="301" y="314"/>
                  </a:lnTo>
                  <a:lnTo>
                    <a:pt x="305" y="235"/>
                  </a:lnTo>
                  <a:lnTo>
                    <a:pt x="320" y="165"/>
                  </a:lnTo>
                  <a:lnTo>
                    <a:pt x="337" y="168"/>
                  </a:lnTo>
                  <a:lnTo>
                    <a:pt x="346" y="161"/>
                  </a:lnTo>
                  <a:lnTo>
                    <a:pt x="375" y="146"/>
                  </a:lnTo>
                  <a:lnTo>
                    <a:pt x="378" y="144"/>
                  </a:lnTo>
                  <a:lnTo>
                    <a:pt x="385" y="137"/>
                  </a:lnTo>
                  <a:lnTo>
                    <a:pt x="392" y="129"/>
                  </a:lnTo>
                  <a:lnTo>
                    <a:pt x="399" y="127"/>
                  </a:lnTo>
                  <a:lnTo>
                    <a:pt x="409" y="127"/>
                  </a:lnTo>
                  <a:lnTo>
                    <a:pt x="421" y="127"/>
                  </a:lnTo>
                  <a:lnTo>
                    <a:pt x="430" y="129"/>
                  </a:lnTo>
                  <a:lnTo>
                    <a:pt x="435" y="129"/>
                  </a:lnTo>
                  <a:lnTo>
                    <a:pt x="483" y="175"/>
                  </a:lnTo>
                  <a:lnTo>
                    <a:pt x="491" y="185"/>
                  </a:lnTo>
                  <a:lnTo>
                    <a:pt x="505" y="206"/>
                  </a:lnTo>
                  <a:lnTo>
                    <a:pt x="515" y="233"/>
                  </a:lnTo>
                  <a:lnTo>
                    <a:pt x="510" y="254"/>
                  </a:lnTo>
                  <a:lnTo>
                    <a:pt x="500" y="269"/>
                  </a:lnTo>
                  <a:lnTo>
                    <a:pt x="500" y="283"/>
                  </a:lnTo>
                  <a:lnTo>
                    <a:pt x="500" y="293"/>
                  </a:lnTo>
                  <a:lnTo>
                    <a:pt x="503" y="295"/>
                  </a:lnTo>
                  <a:lnTo>
                    <a:pt x="529" y="346"/>
                  </a:lnTo>
                  <a:lnTo>
                    <a:pt x="572" y="360"/>
                  </a:lnTo>
                  <a:lnTo>
                    <a:pt x="539" y="259"/>
                  </a:lnTo>
                  <a:lnTo>
                    <a:pt x="462" y="69"/>
                  </a:lnTo>
                  <a:lnTo>
                    <a:pt x="452" y="69"/>
                  </a:lnTo>
                  <a:lnTo>
                    <a:pt x="426" y="72"/>
                  </a:lnTo>
                  <a:lnTo>
                    <a:pt x="390" y="72"/>
                  </a:lnTo>
                  <a:lnTo>
                    <a:pt x="346" y="74"/>
                  </a:lnTo>
                  <a:lnTo>
                    <a:pt x="301" y="76"/>
                  </a:lnTo>
                  <a:lnTo>
                    <a:pt x="260" y="81"/>
                  </a:lnTo>
                  <a:lnTo>
                    <a:pt x="231" y="84"/>
                  </a:lnTo>
                  <a:lnTo>
                    <a:pt x="214" y="86"/>
                  </a:lnTo>
                  <a:lnTo>
                    <a:pt x="202" y="93"/>
                  </a:lnTo>
                  <a:lnTo>
                    <a:pt x="185" y="108"/>
                  </a:lnTo>
                  <a:lnTo>
                    <a:pt x="166" y="127"/>
                  </a:lnTo>
                  <a:lnTo>
                    <a:pt x="144" y="149"/>
                  </a:lnTo>
                  <a:lnTo>
                    <a:pt x="123" y="170"/>
                  </a:lnTo>
                  <a:lnTo>
                    <a:pt x="103" y="189"/>
                  </a:lnTo>
                  <a:lnTo>
                    <a:pt x="89" y="204"/>
                  </a:lnTo>
                  <a:lnTo>
                    <a:pt x="82" y="211"/>
                  </a:lnTo>
                  <a:lnTo>
                    <a:pt x="72" y="218"/>
                  </a:lnTo>
                  <a:lnTo>
                    <a:pt x="60" y="228"/>
                  </a:lnTo>
                  <a:lnTo>
                    <a:pt x="48" y="235"/>
                  </a:lnTo>
                  <a:lnTo>
                    <a:pt x="43" y="237"/>
                  </a:lnTo>
                  <a:lnTo>
                    <a:pt x="7" y="257"/>
                  </a:lnTo>
                  <a:lnTo>
                    <a:pt x="7" y="245"/>
                  </a:lnTo>
                  <a:lnTo>
                    <a:pt x="7" y="242"/>
                  </a:lnTo>
                  <a:lnTo>
                    <a:pt x="5" y="240"/>
                  </a:lnTo>
                  <a:lnTo>
                    <a:pt x="5" y="233"/>
                  </a:lnTo>
                  <a:lnTo>
                    <a:pt x="7" y="228"/>
                  </a:lnTo>
                  <a:lnTo>
                    <a:pt x="19" y="216"/>
                  </a:lnTo>
                  <a:lnTo>
                    <a:pt x="38" y="199"/>
                  </a:lnTo>
                  <a:lnTo>
                    <a:pt x="55" y="185"/>
                  </a:lnTo>
                  <a:lnTo>
                    <a:pt x="63" y="177"/>
                  </a:lnTo>
                  <a:lnTo>
                    <a:pt x="0" y="2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8795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58" name="Freeform 20"/>
            <p:cNvSpPr>
              <a:spLocks/>
            </p:cNvSpPr>
            <p:nvPr/>
          </p:nvSpPr>
          <p:spPr bwMode="auto">
            <a:xfrm>
              <a:off x="2602" y="1476"/>
              <a:ext cx="10" cy="38"/>
            </a:xfrm>
            <a:custGeom>
              <a:avLst/>
              <a:gdLst>
                <a:gd name="T0" fmla="*/ 10 w 10"/>
                <a:gd name="T1" fmla="*/ 0 h 38"/>
                <a:gd name="T2" fmla="*/ 0 w 10"/>
                <a:gd name="T3" fmla="*/ 38 h 38"/>
                <a:gd name="T4" fmla="*/ 8 w 10"/>
                <a:gd name="T5" fmla="*/ 36 h 38"/>
                <a:gd name="T6" fmla="*/ 10 w 10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38">
                  <a:moveTo>
                    <a:pt x="10" y="0"/>
                  </a:moveTo>
                  <a:lnTo>
                    <a:pt x="0" y="38"/>
                  </a:lnTo>
                  <a:lnTo>
                    <a:pt x="8" y="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8795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59" name="Freeform 21"/>
            <p:cNvSpPr>
              <a:spLocks/>
            </p:cNvSpPr>
            <p:nvPr/>
          </p:nvSpPr>
          <p:spPr bwMode="auto">
            <a:xfrm>
              <a:off x="2694" y="1560"/>
              <a:ext cx="34" cy="22"/>
            </a:xfrm>
            <a:custGeom>
              <a:avLst/>
              <a:gdLst>
                <a:gd name="T0" fmla="*/ 0 w 34"/>
                <a:gd name="T1" fmla="*/ 0 h 22"/>
                <a:gd name="T2" fmla="*/ 5 w 34"/>
                <a:gd name="T3" fmla="*/ 3 h 22"/>
                <a:gd name="T4" fmla="*/ 19 w 34"/>
                <a:gd name="T5" fmla="*/ 5 h 22"/>
                <a:gd name="T6" fmla="*/ 29 w 34"/>
                <a:gd name="T7" fmla="*/ 12 h 22"/>
                <a:gd name="T8" fmla="*/ 31 w 34"/>
                <a:gd name="T9" fmla="*/ 22 h 22"/>
                <a:gd name="T10" fmla="*/ 34 w 34"/>
                <a:gd name="T11" fmla="*/ 17 h 22"/>
                <a:gd name="T12" fmla="*/ 31 w 34"/>
                <a:gd name="T13" fmla="*/ 7 h 22"/>
                <a:gd name="T14" fmla="*/ 24 w 34"/>
                <a:gd name="T15" fmla="*/ 0 h 22"/>
                <a:gd name="T16" fmla="*/ 0 w 34"/>
                <a:gd name="T17" fmla="*/ 0 h 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4" h="22">
                  <a:moveTo>
                    <a:pt x="0" y="0"/>
                  </a:moveTo>
                  <a:lnTo>
                    <a:pt x="5" y="3"/>
                  </a:lnTo>
                  <a:lnTo>
                    <a:pt x="19" y="5"/>
                  </a:lnTo>
                  <a:lnTo>
                    <a:pt x="29" y="12"/>
                  </a:lnTo>
                  <a:lnTo>
                    <a:pt x="31" y="22"/>
                  </a:lnTo>
                  <a:lnTo>
                    <a:pt x="34" y="17"/>
                  </a:lnTo>
                  <a:lnTo>
                    <a:pt x="31" y="7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8795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60" name="Freeform 22"/>
            <p:cNvSpPr>
              <a:spLocks/>
            </p:cNvSpPr>
            <p:nvPr/>
          </p:nvSpPr>
          <p:spPr bwMode="auto">
            <a:xfrm>
              <a:off x="2877" y="1796"/>
              <a:ext cx="77" cy="65"/>
            </a:xfrm>
            <a:custGeom>
              <a:avLst/>
              <a:gdLst>
                <a:gd name="T0" fmla="*/ 0 w 77"/>
                <a:gd name="T1" fmla="*/ 0 h 65"/>
                <a:gd name="T2" fmla="*/ 41 w 77"/>
                <a:gd name="T3" fmla="*/ 38 h 65"/>
                <a:gd name="T4" fmla="*/ 43 w 77"/>
                <a:gd name="T5" fmla="*/ 40 h 65"/>
                <a:gd name="T6" fmla="*/ 53 w 77"/>
                <a:gd name="T7" fmla="*/ 48 h 65"/>
                <a:gd name="T8" fmla="*/ 62 w 77"/>
                <a:gd name="T9" fmla="*/ 52 h 65"/>
                <a:gd name="T10" fmla="*/ 74 w 77"/>
                <a:gd name="T11" fmla="*/ 57 h 65"/>
                <a:gd name="T12" fmla="*/ 77 w 77"/>
                <a:gd name="T13" fmla="*/ 60 h 65"/>
                <a:gd name="T14" fmla="*/ 72 w 77"/>
                <a:gd name="T15" fmla="*/ 62 h 65"/>
                <a:gd name="T16" fmla="*/ 62 w 77"/>
                <a:gd name="T17" fmla="*/ 65 h 65"/>
                <a:gd name="T18" fmla="*/ 57 w 77"/>
                <a:gd name="T19" fmla="*/ 65 h 65"/>
                <a:gd name="T20" fmla="*/ 53 w 77"/>
                <a:gd name="T21" fmla="*/ 62 h 65"/>
                <a:gd name="T22" fmla="*/ 41 w 77"/>
                <a:gd name="T23" fmla="*/ 55 h 65"/>
                <a:gd name="T24" fmla="*/ 28 w 77"/>
                <a:gd name="T25" fmla="*/ 45 h 65"/>
                <a:gd name="T26" fmla="*/ 19 w 77"/>
                <a:gd name="T27" fmla="*/ 36 h 65"/>
                <a:gd name="T28" fmla="*/ 14 w 77"/>
                <a:gd name="T29" fmla="*/ 24 h 65"/>
                <a:gd name="T30" fmla="*/ 7 w 77"/>
                <a:gd name="T31" fmla="*/ 12 h 65"/>
                <a:gd name="T32" fmla="*/ 2 w 77"/>
                <a:gd name="T33" fmla="*/ 2 h 65"/>
                <a:gd name="T34" fmla="*/ 0 w 77"/>
                <a:gd name="T35" fmla="*/ 0 h 6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7" h="65">
                  <a:moveTo>
                    <a:pt x="0" y="0"/>
                  </a:moveTo>
                  <a:lnTo>
                    <a:pt x="41" y="38"/>
                  </a:lnTo>
                  <a:lnTo>
                    <a:pt x="43" y="40"/>
                  </a:lnTo>
                  <a:lnTo>
                    <a:pt x="53" y="48"/>
                  </a:lnTo>
                  <a:lnTo>
                    <a:pt x="62" y="52"/>
                  </a:lnTo>
                  <a:lnTo>
                    <a:pt x="74" y="57"/>
                  </a:lnTo>
                  <a:lnTo>
                    <a:pt x="77" y="60"/>
                  </a:lnTo>
                  <a:lnTo>
                    <a:pt x="72" y="62"/>
                  </a:lnTo>
                  <a:lnTo>
                    <a:pt x="62" y="65"/>
                  </a:lnTo>
                  <a:lnTo>
                    <a:pt x="57" y="65"/>
                  </a:lnTo>
                  <a:lnTo>
                    <a:pt x="53" y="62"/>
                  </a:lnTo>
                  <a:lnTo>
                    <a:pt x="41" y="55"/>
                  </a:lnTo>
                  <a:lnTo>
                    <a:pt x="28" y="45"/>
                  </a:lnTo>
                  <a:lnTo>
                    <a:pt x="19" y="36"/>
                  </a:lnTo>
                  <a:lnTo>
                    <a:pt x="14" y="24"/>
                  </a:lnTo>
                  <a:lnTo>
                    <a:pt x="7" y="1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8795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61" name="Freeform 23"/>
            <p:cNvSpPr>
              <a:spLocks/>
            </p:cNvSpPr>
            <p:nvPr/>
          </p:nvSpPr>
          <p:spPr bwMode="auto">
            <a:xfrm>
              <a:off x="2400" y="1363"/>
              <a:ext cx="181" cy="101"/>
            </a:xfrm>
            <a:custGeom>
              <a:avLst/>
              <a:gdLst>
                <a:gd name="T0" fmla="*/ 0 w 181"/>
                <a:gd name="T1" fmla="*/ 101 h 101"/>
                <a:gd name="T2" fmla="*/ 58 w 181"/>
                <a:gd name="T3" fmla="*/ 31 h 101"/>
                <a:gd name="T4" fmla="*/ 99 w 181"/>
                <a:gd name="T5" fmla="*/ 5 h 101"/>
                <a:gd name="T6" fmla="*/ 181 w 181"/>
                <a:gd name="T7" fmla="*/ 0 h 101"/>
                <a:gd name="T8" fmla="*/ 178 w 181"/>
                <a:gd name="T9" fmla="*/ 0 h 101"/>
                <a:gd name="T10" fmla="*/ 171 w 181"/>
                <a:gd name="T11" fmla="*/ 0 h 101"/>
                <a:gd name="T12" fmla="*/ 159 w 181"/>
                <a:gd name="T13" fmla="*/ 2 h 101"/>
                <a:gd name="T14" fmla="*/ 147 w 181"/>
                <a:gd name="T15" fmla="*/ 2 h 101"/>
                <a:gd name="T16" fmla="*/ 135 w 181"/>
                <a:gd name="T17" fmla="*/ 2 h 101"/>
                <a:gd name="T18" fmla="*/ 123 w 181"/>
                <a:gd name="T19" fmla="*/ 5 h 101"/>
                <a:gd name="T20" fmla="*/ 111 w 181"/>
                <a:gd name="T21" fmla="*/ 5 h 101"/>
                <a:gd name="T22" fmla="*/ 106 w 181"/>
                <a:gd name="T23" fmla="*/ 5 h 101"/>
                <a:gd name="T24" fmla="*/ 97 w 181"/>
                <a:gd name="T25" fmla="*/ 10 h 101"/>
                <a:gd name="T26" fmla="*/ 85 w 181"/>
                <a:gd name="T27" fmla="*/ 22 h 101"/>
                <a:gd name="T28" fmla="*/ 73 w 181"/>
                <a:gd name="T29" fmla="*/ 34 h 101"/>
                <a:gd name="T30" fmla="*/ 63 w 181"/>
                <a:gd name="T31" fmla="*/ 41 h 101"/>
                <a:gd name="T32" fmla="*/ 49 w 181"/>
                <a:gd name="T33" fmla="*/ 53 h 101"/>
                <a:gd name="T34" fmla="*/ 29 w 181"/>
                <a:gd name="T35" fmla="*/ 75 h 101"/>
                <a:gd name="T36" fmla="*/ 10 w 181"/>
                <a:gd name="T37" fmla="*/ 94 h 101"/>
                <a:gd name="T38" fmla="*/ 0 w 181"/>
                <a:gd name="T39" fmla="*/ 101 h 10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81" h="101">
                  <a:moveTo>
                    <a:pt x="0" y="101"/>
                  </a:moveTo>
                  <a:lnTo>
                    <a:pt x="58" y="31"/>
                  </a:lnTo>
                  <a:lnTo>
                    <a:pt x="99" y="5"/>
                  </a:lnTo>
                  <a:lnTo>
                    <a:pt x="181" y="0"/>
                  </a:lnTo>
                  <a:lnTo>
                    <a:pt x="178" y="0"/>
                  </a:lnTo>
                  <a:lnTo>
                    <a:pt x="171" y="0"/>
                  </a:lnTo>
                  <a:lnTo>
                    <a:pt x="159" y="2"/>
                  </a:lnTo>
                  <a:lnTo>
                    <a:pt x="147" y="2"/>
                  </a:lnTo>
                  <a:lnTo>
                    <a:pt x="135" y="2"/>
                  </a:lnTo>
                  <a:lnTo>
                    <a:pt x="123" y="5"/>
                  </a:lnTo>
                  <a:lnTo>
                    <a:pt x="111" y="5"/>
                  </a:lnTo>
                  <a:lnTo>
                    <a:pt x="106" y="5"/>
                  </a:lnTo>
                  <a:lnTo>
                    <a:pt x="97" y="10"/>
                  </a:lnTo>
                  <a:lnTo>
                    <a:pt x="85" y="22"/>
                  </a:lnTo>
                  <a:lnTo>
                    <a:pt x="73" y="34"/>
                  </a:lnTo>
                  <a:lnTo>
                    <a:pt x="63" y="41"/>
                  </a:lnTo>
                  <a:lnTo>
                    <a:pt x="49" y="53"/>
                  </a:lnTo>
                  <a:lnTo>
                    <a:pt x="29" y="75"/>
                  </a:lnTo>
                  <a:lnTo>
                    <a:pt x="10" y="94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8795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9480" name="Group 24"/>
          <p:cNvGrpSpPr>
            <a:grpSpLocks/>
          </p:cNvGrpSpPr>
          <p:nvPr/>
        </p:nvGrpSpPr>
        <p:grpSpPr bwMode="auto">
          <a:xfrm>
            <a:off x="4854575" y="1279525"/>
            <a:ext cx="1752600" cy="1792288"/>
            <a:chOff x="3194" y="988"/>
            <a:chExt cx="1104" cy="1129"/>
          </a:xfrm>
        </p:grpSpPr>
        <p:sp>
          <p:nvSpPr>
            <p:cNvPr id="5127" name="Freeform 25"/>
            <p:cNvSpPr>
              <a:spLocks/>
            </p:cNvSpPr>
            <p:nvPr/>
          </p:nvSpPr>
          <p:spPr bwMode="auto">
            <a:xfrm flipH="1">
              <a:off x="3216" y="1031"/>
              <a:ext cx="1065" cy="1086"/>
            </a:xfrm>
            <a:custGeom>
              <a:avLst/>
              <a:gdLst>
                <a:gd name="T0" fmla="*/ 1065 w 1036"/>
                <a:gd name="T1" fmla="*/ 1086 h 1044"/>
                <a:gd name="T2" fmla="*/ 1065 w 1036"/>
                <a:gd name="T3" fmla="*/ 2 h 1044"/>
                <a:gd name="T4" fmla="*/ 8 w 1036"/>
                <a:gd name="T5" fmla="*/ 0 h 1044"/>
                <a:gd name="T6" fmla="*/ 0 w 1036"/>
                <a:gd name="T7" fmla="*/ 1068 h 1044"/>
                <a:gd name="T8" fmla="*/ 1065 w 1036"/>
                <a:gd name="T9" fmla="*/ 1086 h 10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6" h="1044">
                  <a:moveTo>
                    <a:pt x="1036" y="1044"/>
                  </a:moveTo>
                  <a:lnTo>
                    <a:pt x="1036" y="2"/>
                  </a:lnTo>
                  <a:lnTo>
                    <a:pt x="8" y="0"/>
                  </a:lnTo>
                  <a:lnTo>
                    <a:pt x="0" y="1027"/>
                  </a:lnTo>
                  <a:lnTo>
                    <a:pt x="1036" y="10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B3081B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28" name="Freeform 26"/>
            <p:cNvSpPr>
              <a:spLocks/>
            </p:cNvSpPr>
            <p:nvPr/>
          </p:nvSpPr>
          <p:spPr bwMode="auto">
            <a:xfrm flipH="1">
              <a:off x="4241" y="990"/>
              <a:ext cx="57" cy="1098"/>
            </a:xfrm>
            <a:custGeom>
              <a:avLst/>
              <a:gdLst>
                <a:gd name="T0" fmla="*/ 52 w 55"/>
                <a:gd name="T1" fmla="*/ 2 h 1055"/>
                <a:gd name="T2" fmla="*/ 46 w 55"/>
                <a:gd name="T3" fmla="*/ 0 h 1055"/>
                <a:gd name="T4" fmla="*/ 37 w 55"/>
                <a:gd name="T5" fmla="*/ 0 h 1055"/>
                <a:gd name="T6" fmla="*/ 30 w 55"/>
                <a:gd name="T7" fmla="*/ 0 h 1055"/>
                <a:gd name="T8" fmla="*/ 20 w 55"/>
                <a:gd name="T9" fmla="*/ 0 h 1055"/>
                <a:gd name="T10" fmla="*/ 20 w 55"/>
                <a:gd name="T11" fmla="*/ 42 h 1055"/>
                <a:gd name="T12" fmla="*/ 20 w 55"/>
                <a:gd name="T13" fmla="*/ 95 h 1055"/>
                <a:gd name="T14" fmla="*/ 20 w 55"/>
                <a:gd name="T15" fmla="*/ 143 h 1055"/>
                <a:gd name="T16" fmla="*/ 20 w 55"/>
                <a:gd name="T17" fmla="*/ 169 h 1055"/>
                <a:gd name="T18" fmla="*/ 20 w 55"/>
                <a:gd name="T19" fmla="*/ 296 h 1055"/>
                <a:gd name="T20" fmla="*/ 22 w 55"/>
                <a:gd name="T21" fmla="*/ 425 h 1055"/>
                <a:gd name="T22" fmla="*/ 22 w 55"/>
                <a:gd name="T23" fmla="*/ 552 h 1055"/>
                <a:gd name="T24" fmla="*/ 22 w 55"/>
                <a:gd name="T25" fmla="*/ 681 h 1055"/>
                <a:gd name="T26" fmla="*/ 22 w 55"/>
                <a:gd name="T27" fmla="*/ 700 h 1055"/>
                <a:gd name="T28" fmla="*/ 24 w 55"/>
                <a:gd name="T29" fmla="*/ 719 h 1055"/>
                <a:gd name="T30" fmla="*/ 24 w 55"/>
                <a:gd name="T31" fmla="*/ 737 h 1055"/>
                <a:gd name="T32" fmla="*/ 24 w 55"/>
                <a:gd name="T33" fmla="*/ 752 h 1055"/>
                <a:gd name="T34" fmla="*/ 20 w 55"/>
                <a:gd name="T35" fmla="*/ 794 h 1055"/>
                <a:gd name="T36" fmla="*/ 11 w 55"/>
                <a:gd name="T37" fmla="*/ 866 h 1055"/>
                <a:gd name="T38" fmla="*/ 4 w 55"/>
                <a:gd name="T39" fmla="*/ 965 h 1055"/>
                <a:gd name="T40" fmla="*/ 0 w 55"/>
                <a:gd name="T41" fmla="*/ 1088 h 1055"/>
                <a:gd name="T42" fmla="*/ 13 w 55"/>
                <a:gd name="T43" fmla="*/ 1080 h 1055"/>
                <a:gd name="T44" fmla="*/ 30 w 55"/>
                <a:gd name="T45" fmla="*/ 1070 h 1055"/>
                <a:gd name="T46" fmla="*/ 44 w 55"/>
                <a:gd name="T47" fmla="*/ 1070 h 1055"/>
                <a:gd name="T48" fmla="*/ 52 w 55"/>
                <a:gd name="T49" fmla="*/ 1098 h 1055"/>
                <a:gd name="T50" fmla="*/ 52 w 55"/>
                <a:gd name="T51" fmla="*/ 999 h 1055"/>
                <a:gd name="T52" fmla="*/ 50 w 55"/>
                <a:gd name="T53" fmla="*/ 892 h 1055"/>
                <a:gd name="T54" fmla="*/ 48 w 55"/>
                <a:gd name="T55" fmla="*/ 784 h 1055"/>
                <a:gd name="T56" fmla="*/ 50 w 55"/>
                <a:gd name="T57" fmla="*/ 689 h 1055"/>
                <a:gd name="T58" fmla="*/ 52 w 55"/>
                <a:gd name="T59" fmla="*/ 540 h 1055"/>
                <a:gd name="T60" fmla="*/ 55 w 55"/>
                <a:gd name="T61" fmla="*/ 363 h 1055"/>
                <a:gd name="T62" fmla="*/ 57 w 55"/>
                <a:gd name="T63" fmla="*/ 216 h 1055"/>
                <a:gd name="T64" fmla="*/ 57 w 55"/>
                <a:gd name="T65" fmla="*/ 155 h 1055"/>
                <a:gd name="T66" fmla="*/ 57 w 55"/>
                <a:gd name="T67" fmla="*/ 117 h 1055"/>
                <a:gd name="T68" fmla="*/ 55 w 55"/>
                <a:gd name="T69" fmla="*/ 66 h 1055"/>
                <a:gd name="T70" fmla="*/ 54 w 55"/>
                <a:gd name="T71" fmla="*/ 22 h 1055"/>
                <a:gd name="T72" fmla="*/ 52 w 55"/>
                <a:gd name="T73" fmla="*/ 2 h 105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5" h="1055">
                  <a:moveTo>
                    <a:pt x="50" y="2"/>
                  </a:moveTo>
                  <a:lnTo>
                    <a:pt x="44" y="0"/>
                  </a:lnTo>
                  <a:lnTo>
                    <a:pt x="36" y="0"/>
                  </a:lnTo>
                  <a:lnTo>
                    <a:pt x="29" y="0"/>
                  </a:lnTo>
                  <a:lnTo>
                    <a:pt x="19" y="0"/>
                  </a:lnTo>
                  <a:lnTo>
                    <a:pt x="19" y="40"/>
                  </a:lnTo>
                  <a:lnTo>
                    <a:pt x="19" y="91"/>
                  </a:lnTo>
                  <a:lnTo>
                    <a:pt x="19" y="137"/>
                  </a:lnTo>
                  <a:lnTo>
                    <a:pt x="19" y="162"/>
                  </a:lnTo>
                  <a:lnTo>
                    <a:pt x="19" y="284"/>
                  </a:lnTo>
                  <a:lnTo>
                    <a:pt x="21" y="408"/>
                  </a:lnTo>
                  <a:lnTo>
                    <a:pt x="21" y="530"/>
                  </a:lnTo>
                  <a:lnTo>
                    <a:pt x="21" y="654"/>
                  </a:lnTo>
                  <a:lnTo>
                    <a:pt x="21" y="673"/>
                  </a:lnTo>
                  <a:lnTo>
                    <a:pt x="23" y="691"/>
                  </a:lnTo>
                  <a:lnTo>
                    <a:pt x="23" y="708"/>
                  </a:lnTo>
                  <a:lnTo>
                    <a:pt x="23" y="723"/>
                  </a:lnTo>
                  <a:lnTo>
                    <a:pt x="19" y="763"/>
                  </a:lnTo>
                  <a:lnTo>
                    <a:pt x="11" y="832"/>
                  </a:lnTo>
                  <a:lnTo>
                    <a:pt x="4" y="927"/>
                  </a:lnTo>
                  <a:lnTo>
                    <a:pt x="0" y="1045"/>
                  </a:lnTo>
                  <a:lnTo>
                    <a:pt x="13" y="1038"/>
                  </a:lnTo>
                  <a:lnTo>
                    <a:pt x="29" y="1028"/>
                  </a:lnTo>
                  <a:lnTo>
                    <a:pt x="42" y="1028"/>
                  </a:lnTo>
                  <a:lnTo>
                    <a:pt x="50" y="1055"/>
                  </a:lnTo>
                  <a:lnTo>
                    <a:pt x="50" y="960"/>
                  </a:lnTo>
                  <a:lnTo>
                    <a:pt x="48" y="857"/>
                  </a:lnTo>
                  <a:lnTo>
                    <a:pt x="46" y="753"/>
                  </a:lnTo>
                  <a:lnTo>
                    <a:pt x="48" y="662"/>
                  </a:lnTo>
                  <a:lnTo>
                    <a:pt x="50" y="519"/>
                  </a:lnTo>
                  <a:lnTo>
                    <a:pt x="53" y="349"/>
                  </a:lnTo>
                  <a:lnTo>
                    <a:pt x="55" y="208"/>
                  </a:lnTo>
                  <a:lnTo>
                    <a:pt x="55" y="149"/>
                  </a:lnTo>
                  <a:lnTo>
                    <a:pt x="55" y="112"/>
                  </a:lnTo>
                  <a:lnTo>
                    <a:pt x="53" y="63"/>
                  </a:lnTo>
                  <a:lnTo>
                    <a:pt x="52" y="21"/>
                  </a:lnTo>
                  <a:lnTo>
                    <a:pt x="50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29" name="Freeform 27"/>
            <p:cNvSpPr>
              <a:spLocks/>
            </p:cNvSpPr>
            <p:nvPr/>
          </p:nvSpPr>
          <p:spPr bwMode="auto">
            <a:xfrm flipH="1">
              <a:off x="3194" y="990"/>
              <a:ext cx="53" cy="1082"/>
            </a:xfrm>
            <a:custGeom>
              <a:avLst/>
              <a:gdLst>
                <a:gd name="T0" fmla="*/ 32 w 52"/>
                <a:gd name="T1" fmla="*/ 2 h 1040"/>
                <a:gd name="T2" fmla="*/ 25 w 52"/>
                <a:gd name="T3" fmla="*/ 0 h 1040"/>
                <a:gd name="T4" fmla="*/ 20 w 52"/>
                <a:gd name="T5" fmla="*/ 0 h 1040"/>
                <a:gd name="T6" fmla="*/ 10 w 52"/>
                <a:gd name="T7" fmla="*/ 0 h 1040"/>
                <a:gd name="T8" fmla="*/ 2 w 52"/>
                <a:gd name="T9" fmla="*/ 0 h 1040"/>
                <a:gd name="T10" fmla="*/ 0 w 52"/>
                <a:gd name="T11" fmla="*/ 42 h 1040"/>
                <a:gd name="T12" fmla="*/ 0 w 52"/>
                <a:gd name="T13" fmla="*/ 95 h 1040"/>
                <a:gd name="T14" fmla="*/ 0 w 52"/>
                <a:gd name="T15" fmla="*/ 143 h 1040"/>
                <a:gd name="T16" fmla="*/ 0 w 52"/>
                <a:gd name="T17" fmla="*/ 169 h 1040"/>
                <a:gd name="T18" fmla="*/ 4 w 52"/>
                <a:gd name="T19" fmla="*/ 298 h 1040"/>
                <a:gd name="T20" fmla="*/ 12 w 52"/>
                <a:gd name="T21" fmla="*/ 427 h 1040"/>
                <a:gd name="T22" fmla="*/ 18 w 52"/>
                <a:gd name="T23" fmla="*/ 556 h 1040"/>
                <a:gd name="T24" fmla="*/ 21 w 52"/>
                <a:gd name="T25" fmla="*/ 685 h 1040"/>
                <a:gd name="T26" fmla="*/ 20 w 52"/>
                <a:gd name="T27" fmla="*/ 704 h 1040"/>
                <a:gd name="T28" fmla="*/ 18 w 52"/>
                <a:gd name="T29" fmla="*/ 724 h 1040"/>
                <a:gd name="T30" fmla="*/ 16 w 52"/>
                <a:gd name="T31" fmla="*/ 746 h 1040"/>
                <a:gd name="T32" fmla="*/ 14 w 52"/>
                <a:gd name="T33" fmla="*/ 764 h 1040"/>
                <a:gd name="T34" fmla="*/ 14 w 52"/>
                <a:gd name="T35" fmla="*/ 802 h 1040"/>
                <a:gd name="T36" fmla="*/ 16 w 52"/>
                <a:gd name="T37" fmla="*/ 868 h 1040"/>
                <a:gd name="T38" fmla="*/ 18 w 52"/>
                <a:gd name="T39" fmla="*/ 960 h 1040"/>
                <a:gd name="T40" fmla="*/ 18 w 52"/>
                <a:gd name="T41" fmla="*/ 1082 h 1040"/>
                <a:gd name="T42" fmla="*/ 30 w 52"/>
                <a:gd name="T43" fmla="*/ 1080 h 1040"/>
                <a:gd name="T44" fmla="*/ 42 w 52"/>
                <a:gd name="T45" fmla="*/ 1078 h 1040"/>
                <a:gd name="T46" fmla="*/ 49 w 52"/>
                <a:gd name="T47" fmla="*/ 1078 h 1040"/>
                <a:gd name="T48" fmla="*/ 53 w 52"/>
                <a:gd name="T49" fmla="*/ 1082 h 1040"/>
                <a:gd name="T50" fmla="*/ 51 w 52"/>
                <a:gd name="T51" fmla="*/ 1036 h 1040"/>
                <a:gd name="T52" fmla="*/ 47 w 52"/>
                <a:gd name="T53" fmla="*/ 927 h 1040"/>
                <a:gd name="T54" fmla="*/ 45 w 52"/>
                <a:gd name="T55" fmla="*/ 798 h 1040"/>
                <a:gd name="T56" fmla="*/ 45 w 52"/>
                <a:gd name="T57" fmla="*/ 685 h 1040"/>
                <a:gd name="T58" fmla="*/ 45 w 52"/>
                <a:gd name="T59" fmla="*/ 536 h 1040"/>
                <a:gd name="T60" fmla="*/ 43 w 52"/>
                <a:gd name="T61" fmla="*/ 361 h 1040"/>
                <a:gd name="T62" fmla="*/ 40 w 52"/>
                <a:gd name="T63" fmla="*/ 216 h 1040"/>
                <a:gd name="T64" fmla="*/ 38 w 52"/>
                <a:gd name="T65" fmla="*/ 155 h 1040"/>
                <a:gd name="T66" fmla="*/ 38 w 52"/>
                <a:gd name="T67" fmla="*/ 117 h 1040"/>
                <a:gd name="T68" fmla="*/ 36 w 52"/>
                <a:gd name="T69" fmla="*/ 66 h 1040"/>
                <a:gd name="T70" fmla="*/ 34 w 52"/>
                <a:gd name="T71" fmla="*/ 22 h 1040"/>
                <a:gd name="T72" fmla="*/ 32 w 52"/>
                <a:gd name="T73" fmla="*/ 2 h 104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2" h="1040">
                  <a:moveTo>
                    <a:pt x="31" y="2"/>
                  </a:moveTo>
                  <a:lnTo>
                    <a:pt x="25" y="0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2" y="0"/>
                  </a:lnTo>
                  <a:lnTo>
                    <a:pt x="0" y="40"/>
                  </a:lnTo>
                  <a:lnTo>
                    <a:pt x="0" y="91"/>
                  </a:lnTo>
                  <a:lnTo>
                    <a:pt x="0" y="137"/>
                  </a:lnTo>
                  <a:lnTo>
                    <a:pt x="0" y="162"/>
                  </a:lnTo>
                  <a:lnTo>
                    <a:pt x="4" y="286"/>
                  </a:lnTo>
                  <a:lnTo>
                    <a:pt x="12" y="410"/>
                  </a:lnTo>
                  <a:lnTo>
                    <a:pt x="18" y="534"/>
                  </a:lnTo>
                  <a:lnTo>
                    <a:pt x="21" y="658"/>
                  </a:lnTo>
                  <a:lnTo>
                    <a:pt x="20" y="677"/>
                  </a:lnTo>
                  <a:lnTo>
                    <a:pt x="18" y="696"/>
                  </a:lnTo>
                  <a:lnTo>
                    <a:pt x="16" y="717"/>
                  </a:lnTo>
                  <a:lnTo>
                    <a:pt x="14" y="734"/>
                  </a:lnTo>
                  <a:lnTo>
                    <a:pt x="14" y="771"/>
                  </a:lnTo>
                  <a:lnTo>
                    <a:pt x="16" y="834"/>
                  </a:lnTo>
                  <a:lnTo>
                    <a:pt x="18" y="923"/>
                  </a:lnTo>
                  <a:lnTo>
                    <a:pt x="18" y="1040"/>
                  </a:lnTo>
                  <a:lnTo>
                    <a:pt x="29" y="1038"/>
                  </a:lnTo>
                  <a:lnTo>
                    <a:pt x="41" y="1036"/>
                  </a:lnTo>
                  <a:lnTo>
                    <a:pt x="48" y="1036"/>
                  </a:lnTo>
                  <a:lnTo>
                    <a:pt x="52" y="1040"/>
                  </a:lnTo>
                  <a:lnTo>
                    <a:pt x="50" y="996"/>
                  </a:lnTo>
                  <a:lnTo>
                    <a:pt x="46" y="891"/>
                  </a:lnTo>
                  <a:lnTo>
                    <a:pt x="44" y="767"/>
                  </a:lnTo>
                  <a:lnTo>
                    <a:pt x="44" y="658"/>
                  </a:lnTo>
                  <a:lnTo>
                    <a:pt x="44" y="515"/>
                  </a:lnTo>
                  <a:lnTo>
                    <a:pt x="42" y="347"/>
                  </a:lnTo>
                  <a:lnTo>
                    <a:pt x="39" y="208"/>
                  </a:lnTo>
                  <a:lnTo>
                    <a:pt x="37" y="149"/>
                  </a:lnTo>
                  <a:lnTo>
                    <a:pt x="37" y="112"/>
                  </a:lnTo>
                  <a:lnTo>
                    <a:pt x="35" y="63"/>
                  </a:lnTo>
                  <a:lnTo>
                    <a:pt x="33" y="21"/>
                  </a:lnTo>
                  <a:lnTo>
                    <a:pt x="31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30" name="Freeform 28"/>
            <p:cNvSpPr>
              <a:spLocks/>
            </p:cNvSpPr>
            <p:nvPr/>
          </p:nvSpPr>
          <p:spPr bwMode="auto">
            <a:xfrm flipH="1">
              <a:off x="3196" y="988"/>
              <a:ext cx="1085" cy="57"/>
            </a:xfrm>
            <a:custGeom>
              <a:avLst/>
              <a:gdLst>
                <a:gd name="T0" fmla="*/ 0 w 1055"/>
                <a:gd name="T1" fmla="*/ 11 h 55"/>
                <a:gd name="T2" fmla="*/ 0 w 1055"/>
                <a:gd name="T3" fmla="*/ 28 h 55"/>
                <a:gd name="T4" fmla="*/ 17 w 1055"/>
                <a:gd name="T5" fmla="*/ 37 h 55"/>
                <a:gd name="T6" fmla="*/ 67 w 1055"/>
                <a:gd name="T7" fmla="*/ 37 h 55"/>
                <a:gd name="T8" fmla="*/ 120 w 1055"/>
                <a:gd name="T9" fmla="*/ 37 h 55"/>
                <a:gd name="T10" fmla="*/ 157 w 1055"/>
                <a:gd name="T11" fmla="*/ 37 h 55"/>
                <a:gd name="T12" fmla="*/ 198 w 1055"/>
                <a:gd name="T13" fmla="*/ 37 h 55"/>
                <a:gd name="T14" fmla="*/ 261 w 1055"/>
                <a:gd name="T15" fmla="*/ 37 h 55"/>
                <a:gd name="T16" fmla="*/ 326 w 1055"/>
                <a:gd name="T17" fmla="*/ 37 h 55"/>
                <a:gd name="T18" fmla="*/ 389 w 1055"/>
                <a:gd name="T19" fmla="*/ 37 h 55"/>
                <a:gd name="T20" fmla="*/ 451 w 1055"/>
                <a:gd name="T21" fmla="*/ 35 h 55"/>
                <a:gd name="T22" fmla="*/ 514 w 1055"/>
                <a:gd name="T23" fmla="*/ 35 h 55"/>
                <a:gd name="T24" fmla="*/ 577 w 1055"/>
                <a:gd name="T25" fmla="*/ 35 h 55"/>
                <a:gd name="T26" fmla="*/ 640 w 1055"/>
                <a:gd name="T27" fmla="*/ 35 h 55"/>
                <a:gd name="T28" fmla="*/ 681 w 1055"/>
                <a:gd name="T29" fmla="*/ 35 h 55"/>
                <a:gd name="T30" fmla="*/ 698 w 1055"/>
                <a:gd name="T31" fmla="*/ 35 h 55"/>
                <a:gd name="T32" fmla="*/ 716 w 1055"/>
                <a:gd name="T33" fmla="*/ 33 h 55"/>
                <a:gd name="T34" fmla="*/ 734 w 1055"/>
                <a:gd name="T35" fmla="*/ 31 h 55"/>
                <a:gd name="T36" fmla="*/ 752 w 1055"/>
                <a:gd name="T37" fmla="*/ 31 h 55"/>
                <a:gd name="T38" fmla="*/ 771 w 1055"/>
                <a:gd name="T39" fmla="*/ 33 h 55"/>
                <a:gd name="T40" fmla="*/ 799 w 1055"/>
                <a:gd name="T41" fmla="*/ 37 h 55"/>
                <a:gd name="T42" fmla="*/ 834 w 1055"/>
                <a:gd name="T43" fmla="*/ 41 h 55"/>
                <a:gd name="T44" fmla="*/ 877 w 1055"/>
                <a:gd name="T45" fmla="*/ 48 h 55"/>
                <a:gd name="T46" fmla="*/ 927 w 1055"/>
                <a:gd name="T47" fmla="*/ 51 h 55"/>
                <a:gd name="T48" fmla="*/ 981 w 1055"/>
                <a:gd name="T49" fmla="*/ 55 h 55"/>
                <a:gd name="T50" fmla="*/ 1042 w 1055"/>
                <a:gd name="T51" fmla="*/ 57 h 55"/>
                <a:gd name="T52" fmla="*/ 1074 w 1055"/>
                <a:gd name="T53" fmla="*/ 51 h 55"/>
                <a:gd name="T54" fmla="*/ 1061 w 1055"/>
                <a:gd name="T55" fmla="*/ 35 h 55"/>
                <a:gd name="T56" fmla="*/ 1055 w 1055"/>
                <a:gd name="T57" fmla="*/ 20 h 55"/>
                <a:gd name="T58" fmla="*/ 1068 w 1055"/>
                <a:gd name="T59" fmla="*/ 9 h 55"/>
                <a:gd name="T60" fmla="*/ 1061 w 1055"/>
                <a:gd name="T61" fmla="*/ 6 h 55"/>
                <a:gd name="T62" fmla="*/ 1013 w 1055"/>
                <a:gd name="T63" fmla="*/ 6 h 55"/>
                <a:gd name="T64" fmla="*/ 962 w 1055"/>
                <a:gd name="T65" fmla="*/ 6 h 55"/>
                <a:gd name="T66" fmla="*/ 908 w 1055"/>
                <a:gd name="T67" fmla="*/ 7 h 55"/>
                <a:gd name="T68" fmla="*/ 854 w 1055"/>
                <a:gd name="T69" fmla="*/ 7 h 55"/>
                <a:gd name="T70" fmla="*/ 800 w 1055"/>
                <a:gd name="T71" fmla="*/ 7 h 55"/>
                <a:gd name="T72" fmla="*/ 750 w 1055"/>
                <a:gd name="T73" fmla="*/ 7 h 55"/>
                <a:gd name="T74" fmla="*/ 702 w 1055"/>
                <a:gd name="T75" fmla="*/ 7 h 55"/>
                <a:gd name="T76" fmla="*/ 648 w 1055"/>
                <a:gd name="T77" fmla="*/ 6 h 55"/>
                <a:gd name="T78" fmla="*/ 573 w 1055"/>
                <a:gd name="T79" fmla="*/ 6 h 55"/>
                <a:gd name="T80" fmla="*/ 489 w 1055"/>
                <a:gd name="T81" fmla="*/ 4 h 55"/>
                <a:gd name="T82" fmla="*/ 402 w 1055"/>
                <a:gd name="T83" fmla="*/ 2 h 55"/>
                <a:gd name="T84" fmla="*/ 318 w 1055"/>
                <a:gd name="T85" fmla="*/ 2 h 55"/>
                <a:gd name="T86" fmla="*/ 246 w 1055"/>
                <a:gd name="T87" fmla="*/ 0 h 55"/>
                <a:gd name="T88" fmla="*/ 188 w 1055"/>
                <a:gd name="T89" fmla="*/ 0 h 55"/>
                <a:gd name="T90" fmla="*/ 157 w 1055"/>
                <a:gd name="T91" fmla="*/ 0 h 55"/>
                <a:gd name="T92" fmla="*/ 138 w 1055"/>
                <a:gd name="T93" fmla="*/ 0 h 55"/>
                <a:gd name="T94" fmla="*/ 91 w 1055"/>
                <a:gd name="T95" fmla="*/ 0 h 55"/>
                <a:gd name="T96" fmla="*/ 41 w 1055"/>
                <a:gd name="T97" fmla="*/ 4 h 55"/>
                <a:gd name="T98" fmla="*/ 8 w 1055"/>
                <a:gd name="T99" fmla="*/ 6 h 5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55" h="55">
                  <a:moveTo>
                    <a:pt x="2" y="6"/>
                  </a:moveTo>
                  <a:lnTo>
                    <a:pt x="0" y="11"/>
                  </a:lnTo>
                  <a:lnTo>
                    <a:pt x="0" y="17"/>
                  </a:lnTo>
                  <a:lnTo>
                    <a:pt x="0" y="27"/>
                  </a:lnTo>
                  <a:lnTo>
                    <a:pt x="0" y="36"/>
                  </a:lnTo>
                  <a:lnTo>
                    <a:pt x="17" y="36"/>
                  </a:lnTo>
                  <a:lnTo>
                    <a:pt x="40" y="36"/>
                  </a:lnTo>
                  <a:lnTo>
                    <a:pt x="65" y="36"/>
                  </a:lnTo>
                  <a:lnTo>
                    <a:pt x="92" y="36"/>
                  </a:lnTo>
                  <a:lnTo>
                    <a:pt x="117" y="36"/>
                  </a:lnTo>
                  <a:lnTo>
                    <a:pt x="138" y="36"/>
                  </a:lnTo>
                  <a:lnTo>
                    <a:pt x="153" y="36"/>
                  </a:lnTo>
                  <a:lnTo>
                    <a:pt x="162" y="36"/>
                  </a:lnTo>
                  <a:lnTo>
                    <a:pt x="193" y="36"/>
                  </a:lnTo>
                  <a:lnTo>
                    <a:pt x="223" y="36"/>
                  </a:lnTo>
                  <a:lnTo>
                    <a:pt x="254" y="36"/>
                  </a:lnTo>
                  <a:lnTo>
                    <a:pt x="284" y="36"/>
                  </a:lnTo>
                  <a:lnTo>
                    <a:pt x="317" y="36"/>
                  </a:lnTo>
                  <a:lnTo>
                    <a:pt x="347" y="36"/>
                  </a:lnTo>
                  <a:lnTo>
                    <a:pt x="378" y="36"/>
                  </a:lnTo>
                  <a:lnTo>
                    <a:pt x="408" y="34"/>
                  </a:lnTo>
                  <a:lnTo>
                    <a:pt x="439" y="34"/>
                  </a:lnTo>
                  <a:lnTo>
                    <a:pt x="469" y="34"/>
                  </a:lnTo>
                  <a:lnTo>
                    <a:pt x="500" y="34"/>
                  </a:lnTo>
                  <a:lnTo>
                    <a:pt x="530" y="34"/>
                  </a:lnTo>
                  <a:lnTo>
                    <a:pt x="561" y="34"/>
                  </a:lnTo>
                  <a:lnTo>
                    <a:pt x="592" y="34"/>
                  </a:lnTo>
                  <a:lnTo>
                    <a:pt x="622" y="34"/>
                  </a:lnTo>
                  <a:lnTo>
                    <a:pt x="653" y="34"/>
                  </a:lnTo>
                  <a:lnTo>
                    <a:pt x="662" y="34"/>
                  </a:lnTo>
                  <a:lnTo>
                    <a:pt x="672" y="34"/>
                  </a:lnTo>
                  <a:lnTo>
                    <a:pt x="679" y="34"/>
                  </a:lnTo>
                  <a:lnTo>
                    <a:pt x="689" y="32"/>
                  </a:lnTo>
                  <a:lnTo>
                    <a:pt x="696" y="32"/>
                  </a:lnTo>
                  <a:lnTo>
                    <a:pt x="706" y="32"/>
                  </a:lnTo>
                  <a:lnTo>
                    <a:pt x="714" y="30"/>
                  </a:lnTo>
                  <a:lnTo>
                    <a:pt x="723" y="30"/>
                  </a:lnTo>
                  <a:lnTo>
                    <a:pt x="731" y="30"/>
                  </a:lnTo>
                  <a:lnTo>
                    <a:pt x="738" y="32"/>
                  </a:lnTo>
                  <a:lnTo>
                    <a:pt x="750" y="32"/>
                  </a:lnTo>
                  <a:lnTo>
                    <a:pt x="763" y="34"/>
                  </a:lnTo>
                  <a:lnTo>
                    <a:pt x="777" y="36"/>
                  </a:lnTo>
                  <a:lnTo>
                    <a:pt x="794" y="38"/>
                  </a:lnTo>
                  <a:lnTo>
                    <a:pt x="811" y="40"/>
                  </a:lnTo>
                  <a:lnTo>
                    <a:pt x="832" y="42"/>
                  </a:lnTo>
                  <a:lnTo>
                    <a:pt x="853" y="46"/>
                  </a:lnTo>
                  <a:lnTo>
                    <a:pt x="876" y="48"/>
                  </a:lnTo>
                  <a:lnTo>
                    <a:pt x="901" y="49"/>
                  </a:lnTo>
                  <a:lnTo>
                    <a:pt x="927" y="51"/>
                  </a:lnTo>
                  <a:lnTo>
                    <a:pt x="954" y="53"/>
                  </a:lnTo>
                  <a:lnTo>
                    <a:pt x="983" y="53"/>
                  </a:lnTo>
                  <a:lnTo>
                    <a:pt x="1013" y="55"/>
                  </a:lnTo>
                  <a:lnTo>
                    <a:pt x="1046" y="55"/>
                  </a:lnTo>
                  <a:lnTo>
                    <a:pt x="1044" y="49"/>
                  </a:lnTo>
                  <a:lnTo>
                    <a:pt x="1038" y="42"/>
                  </a:lnTo>
                  <a:lnTo>
                    <a:pt x="1032" y="34"/>
                  </a:lnTo>
                  <a:lnTo>
                    <a:pt x="1028" y="27"/>
                  </a:lnTo>
                  <a:lnTo>
                    <a:pt x="1026" y="19"/>
                  </a:lnTo>
                  <a:lnTo>
                    <a:pt x="1028" y="13"/>
                  </a:lnTo>
                  <a:lnTo>
                    <a:pt x="1038" y="9"/>
                  </a:lnTo>
                  <a:lnTo>
                    <a:pt x="1055" y="6"/>
                  </a:lnTo>
                  <a:lnTo>
                    <a:pt x="1032" y="6"/>
                  </a:lnTo>
                  <a:lnTo>
                    <a:pt x="1009" y="6"/>
                  </a:lnTo>
                  <a:lnTo>
                    <a:pt x="985" y="6"/>
                  </a:lnTo>
                  <a:lnTo>
                    <a:pt x="960" y="6"/>
                  </a:lnTo>
                  <a:lnTo>
                    <a:pt x="935" y="6"/>
                  </a:lnTo>
                  <a:lnTo>
                    <a:pt x="910" y="7"/>
                  </a:lnTo>
                  <a:lnTo>
                    <a:pt x="883" y="7"/>
                  </a:lnTo>
                  <a:lnTo>
                    <a:pt x="857" y="7"/>
                  </a:lnTo>
                  <a:lnTo>
                    <a:pt x="830" y="7"/>
                  </a:lnTo>
                  <a:lnTo>
                    <a:pt x="805" y="7"/>
                  </a:lnTo>
                  <a:lnTo>
                    <a:pt x="778" y="7"/>
                  </a:lnTo>
                  <a:lnTo>
                    <a:pt x="754" y="7"/>
                  </a:lnTo>
                  <a:lnTo>
                    <a:pt x="729" y="7"/>
                  </a:lnTo>
                  <a:lnTo>
                    <a:pt x="706" y="7"/>
                  </a:lnTo>
                  <a:lnTo>
                    <a:pt x="683" y="7"/>
                  </a:lnTo>
                  <a:lnTo>
                    <a:pt x="660" y="7"/>
                  </a:lnTo>
                  <a:lnTo>
                    <a:pt x="630" y="6"/>
                  </a:lnTo>
                  <a:lnTo>
                    <a:pt x="595" y="6"/>
                  </a:lnTo>
                  <a:lnTo>
                    <a:pt x="557" y="6"/>
                  </a:lnTo>
                  <a:lnTo>
                    <a:pt x="517" y="4"/>
                  </a:lnTo>
                  <a:lnTo>
                    <a:pt x="475" y="4"/>
                  </a:lnTo>
                  <a:lnTo>
                    <a:pt x="433" y="2"/>
                  </a:lnTo>
                  <a:lnTo>
                    <a:pt x="391" y="2"/>
                  </a:lnTo>
                  <a:lnTo>
                    <a:pt x="349" y="2"/>
                  </a:lnTo>
                  <a:lnTo>
                    <a:pt x="309" y="2"/>
                  </a:lnTo>
                  <a:lnTo>
                    <a:pt x="273" y="0"/>
                  </a:lnTo>
                  <a:lnTo>
                    <a:pt x="239" y="0"/>
                  </a:lnTo>
                  <a:lnTo>
                    <a:pt x="208" y="0"/>
                  </a:lnTo>
                  <a:lnTo>
                    <a:pt x="183" y="0"/>
                  </a:lnTo>
                  <a:lnTo>
                    <a:pt x="166" y="0"/>
                  </a:lnTo>
                  <a:lnTo>
                    <a:pt x="153" y="0"/>
                  </a:lnTo>
                  <a:lnTo>
                    <a:pt x="149" y="0"/>
                  </a:lnTo>
                  <a:lnTo>
                    <a:pt x="134" y="0"/>
                  </a:lnTo>
                  <a:lnTo>
                    <a:pt x="113" y="0"/>
                  </a:lnTo>
                  <a:lnTo>
                    <a:pt x="88" y="0"/>
                  </a:lnTo>
                  <a:lnTo>
                    <a:pt x="63" y="2"/>
                  </a:lnTo>
                  <a:lnTo>
                    <a:pt x="40" y="4"/>
                  </a:lnTo>
                  <a:lnTo>
                    <a:pt x="21" y="4"/>
                  </a:lnTo>
                  <a:lnTo>
                    <a:pt x="8" y="6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31" name="Freeform 29"/>
            <p:cNvSpPr>
              <a:spLocks/>
            </p:cNvSpPr>
            <p:nvPr/>
          </p:nvSpPr>
          <p:spPr bwMode="auto">
            <a:xfrm flipH="1">
              <a:off x="3196" y="2044"/>
              <a:ext cx="1085" cy="40"/>
            </a:xfrm>
            <a:custGeom>
              <a:avLst/>
              <a:gdLst>
                <a:gd name="T0" fmla="*/ 0 w 1055"/>
                <a:gd name="T1" fmla="*/ 14 h 38"/>
                <a:gd name="T2" fmla="*/ 0 w 1055"/>
                <a:gd name="T3" fmla="*/ 31 h 38"/>
                <a:gd name="T4" fmla="*/ 17 w 1055"/>
                <a:gd name="T5" fmla="*/ 38 h 38"/>
                <a:gd name="T6" fmla="*/ 67 w 1055"/>
                <a:gd name="T7" fmla="*/ 38 h 38"/>
                <a:gd name="T8" fmla="*/ 120 w 1055"/>
                <a:gd name="T9" fmla="*/ 38 h 38"/>
                <a:gd name="T10" fmla="*/ 157 w 1055"/>
                <a:gd name="T11" fmla="*/ 38 h 38"/>
                <a:gd name="T12" fmla="*/ 198 w 1055"/>
                <a:gd name="T13" fmla="*/ 38 h 38"/>
                <a:gd name="T14" fmla="*/ 261 w 1055"/>
                <a:gd name="T15" fmla="*/ 38 h 38"/>
                <a:gd name="T16" fmla="*/ 326 w 1055"/>
                <a:gd name="T17" fmla="*/ 38 h 38"/>
                <a:gd name="T18" fmla="*/ 389 w 1055"/>
                <a:gd name="T19" fmla="*/ 38 h 38"/>
                <a:gd name="T20" fmla="*/ 451 w 1055"/>
                <a:gd name="T21" fmla="*/ 38 h 38"/>
                <a:gd name="T22" fmla="*/ 514 w 1055"/>
                <a:gd name="T23" fmla="*/ 38 h 38"/>
                <a:gd name="T24" fmla="*/ 577 w 1055"/>
                <a:gd name="T25" fmla="*/ 38 h 38"/>
                <a:gd name="T26" fmla="*/ 640 w 1055"/>
                <a:gd name="T27" fmla="*/ 38 h 38"/>
                <a:gd name="T28" fmla="*/ 681 w 1055"/>
                <a:gd name="T29" fmla="*/ 38 h 38"/>
                <a:gd name="T30" fmla="*/ 698 w 1055"/>
                <a:gd name="T31" fmla="*/ 36 h 38"/>
                <a:gd name="T32" fmla="*/ 716 w 1055"/>
                <a:gd name="T33" fmla="*/ 34 h 38"/>
                <a:gd name="T34" fmla="*/ 734 w 1055"/>
                <a:gd name="T35" fmla="*/ 34 h 38"/>
                <a:gd name="T36" fmla="*/ 752 w 1055"/>
                <a:gd name="T37" fmla="*/ 34 h 38"/>
                <a:gd name="T38" fmla="*/ 771 w 1055"/>
                <a:gd name="T39" fmla="*/ 34 h 38"/>
                <a:gd name="T40" fmla="*/ 800 w 1055"/>
                <a:gd name="T41" fmla="*/ 36 h 38"/>
                <a:gd name="T42" fmla="*/ 838 w 1055"/>
                <a:gd name="T43" fmla="*/ 36 h 38"/>
                <a:gd name="T44" fmla="*/ 881 w 1055"/>
                <a:gd name="T45" fmla="*/ 38 h 38"/>
                <a:gd name="T46" fmla="*/ 932 w 1055"/>
                <a:gd name="T47" fmla="*/ 38 h 38"/>
                <a:gd name="T48" fmla="*/ 989 w 1055"/>
                <a:gd name="T49" fmla="*/ 40 h 38"/>
                <a:gd name="T50" fmla="*/ 1050 w 1055"/>
                <a:gd name="T51" fmla="*/ 40 h 38"/>
                <a:gd name="T52" fmla="*/ 1081 w 1055"/>
                <a:gd name="T53" fmla="*/ 28 h 38"/>
                <a:gd name="T54" fmla="*/ 1081 w 1055"/>
                <a:gd name="T55" fmla="*/ 11 h 38"/>
                <a:gd name="T56" fmla="*/ 1061 w 1055"/>
                <a:gd name="T57" fmla="*/ 6 h 38"/>
                <a:gd name="T58" fmla="*/ 1013 w 1055"/>
                <a:gd name="T59" fmla="*/ 6 h 38"/>
                <a:gd name="T60" fmla="*/ 962 w 1055"/>
                <a:gd name="T61" fmla="*/ 6 h 38"/>
                <a:gd name="T62" fmla="*/ 908 w 1055"/>
                <a:gd name="T63" fmla="*/ 8 h 38"/>
                <a:gd name="T64" fmla="*/ 854 w 1055"/>
                <a:gd name="T65" fmla="*/ 8 h 38"/>
                <a:gd name="T66" fmla="*/ 800 w 1055"/>
                <a:gd name="T67" fmla="*/ 8 h 38"/>
                <a:gd name="T68" fmla="*/ 750 w 1055"/>
                <a:gd name="T69" fmla="*/ 11 h 38"/>
                <a:gd name="T70" fmla="*/ 702 w 1055"/>
                <a:gd name="T71" fmla="*/ 8 h 38"/>
                <a:gd name="T72" fmla="*/ 648 w 1055"/>
                <a:gd name="T73" fmla="*/ 8 h 38"/>
                <a:gd name="T74" fmla="*/ 573 w 1055"/>
                <a:gd name="T75" fmla="*/ 6 h 38"/>
                <a:gd name="T76" fmla="*/ 489 w 1055"/>
                <a:gd name="T77" fmla="*/ 4 h 38"/>
                <a:gd name="T78" fmla="*/ 402 w 1055"/>
                <a:gd name="T79" fmla="*/ 4 h 38"/>
                <a:gd name="T80" fmla="*/ 318 w 1055"/>
                <a:gd name="T81" fmla="*/ 2 h 38"/>
                <a:gd name="T82" fmla="*/ 246 w 1055"/>
                <a:gd name="T83" fmla="*/ 2 h 38"/>
                <a:gd name="T84" fmla="*/ 188 w 1055"/>
                <a:gd name="T85" fmla="*/ 0 h 38"/>
                <a:gd name="T86" fmla="*/ 157 w 1055"/>
                <a:gd name="T87" fmla="*/ 0 h 38"/>
                <a:gd name="T88" fmla="*/ 138 w 1055"/>
                <a:gd name="T89" fmla="*/ 0 h 38"/>
                <a:gd name="T90" fmla="*/ 91 w 1055"/>
                <a:gd name="T91" fmla="*/ 0 h 38"/>
                <a:gd name="T92" fmla="*/ 41 w 1055"/>
                <a:gd name="T93" fmla="*/ 4 h 38"/>
                <a:gd name="T94" fmla="*/ 8 w 1055"/>
                <a:gd name="T95" fmla="*/ 8 h 3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55" h="38">
                  <a:moveTo>
                    <a:pt x="2" y="8"/>
                  </a:moveTo>
                  <a:lnTo>
                    <a:pt x="0" y="13"/>
                  </a:lnTo>
                  <a:lnTo>
                    <a:pt x="0" y="19"/>
                  </a:lnTo>
                  <a:lnTo>
                    <a:pt x="0" y="29"/>
                  </a:lnTo>
                  <a:lnTo>
                    <a:pt x="0" y="36"/>
                  </a:lnTo>
                  <a:lnTo>
                    <a:pt x="17" y="36"/>
                  </a:lnTo>
                  <a:lnTo>
                    <a:pt x="40" y="36"/>
                  </a:lnTo>
                  <a:lnTo>
                    <a:pt x="65" y="36"/>
                  </a:lnTo>
                  <a:lnTo>
                    <a:pt x="92" y="36"/>
                  </a:lnTo>
                  <a:lnTo>
                    <a:pt x="117" y="36"/>
                  </a:lnTo>
                  <a:lnTo>
                    <a:pt x="138" y="36"/>
                  </a:lnTo>
                  <a:lnTo>
                    <a:pt x="153" y="36"/>
                  </a:lnTo>
                  <a:lnTo>
                    <a:pt x="162" y="36"/>
                  </a:lnTo>
                  <a:lnTo>
                    <a:pt x="193" y="36"/>
                  </a:lnTo>
                  <a:lnTo>
                    <a:pt x="223" y="36"/>
                  </a:lnTo>
                  <a:lnTo>
                    <a:pt x="254" y="36"/>
                  </a:lnTo>
                  <a:lnTo>
                    <a:pt x="284" y="36"/>
                  </a:lnTo>
                  <a:lnTo>
                    <a:pt x="317" y="36"/>
                  </a:lnTo>
                  <a:lnTo>
                    <a:pt x="347" y="36"/>
                  </a:lnTo>
                  <a:lnTo>
                    <a:pt x="378" y="36"/>
                  </a:lnTo>
                  <a:lnTo>
                    <a:pt x="408" y="36"/>
                  </a:lnTo>
                  <a:lnTo>
                    <a:pt x="439" y="36"/>
                  </a:lnTo>
                  <a:lnTo>
                    <a:pt x="469" y="36"/>
                  </a:lnTo>
                  <a:lnTo>
                    <a:pt x="500" y="36"/>
                  </a:lnTo>
                  <a:lnTo>
                    <a:pt x="530" y="36"/>
                  </a:lnTo>
                  <a:lnTo>
                    <a:pt x="561" y="36"/>
                  </a:lnTo>
                  <a:lnTo>
                    <a:pt x="592" y="36"/>
                  </a:lnTo>
                  <a:lnTo>
                    <a:pt x="622" y="36"/>
                  </a:lnTo>
                  <a:lnTo>
                    <a:pt x="653" y="36"/>
                  </a:lnTo>
                  <a:lnTo>
                    <a:pt x="662" y="36"/>
                  </a:lnTo>
                  <a:lnTo>
                    <a:pt x="672" y="34"/>
                  </a:lnTo>
                  <a:lnTo>
                    <a:pt x="679" y="34"/>
                  </a:lnTo>
                  <a:lnTo>
                    <a:pt x="689" y="34"/>
                  </a:lnTo>
                  <a:lnTo>
                    <a:pt x="696" y="32"/>
                  </a:lnTo>
                  <a:lnTo>
                    <a:pt x="706" y="32"/>
                  </a:lnTo>
                  <a:lnTo>
                    <a:pt x="714" y="32"/>
                  </a:lnTo>
                  <a:lnTo>
                    <a:pt x="723" y="32"/>
                  </a:lnTo>
                  <a:lnTo>
                    <a:pt x="731" y="32"/>
                  </a:lnTo>
                  <a:lnTo>
                    <a:pt x="740" y="32"/>
                  </a:lnTo>
                  <a:lnTo>
                    <a:pt x="750" y="32"/>
                  </a:lnTo>
                  <a:lnTo>
                    <a:pt x="763" y="32"/>
                  </a:lnTo>
                  <a:lnTo>
                    <a:pt x="778" y="34"/>
                  </a:lnTo>
                  <a:lnTo>
                    <a:pt x="796" y="34"/>
                  </a:lnTo>
                  <a:lnTo>
                    <a:pt x="815" y="34"/>
                  </a:lnTo>
                  <a:lnTo>
                    <a:pt x="836" y="34"/>
                  </a:lnTo>
                  <a:lnTo>
                    <a:pt x="857" y="36"/>
                  </a:lnTo>
                  <a:lnTo>
                    <a:pt x="881" y="36"/>
                  </a:lnTo>
                  <a:lnTo>
                    <a:pt x="906" y="36"/>
                  </a:lnTo>
                  <a:lnTo>
                    <a:pt x="933" y="38"/>
                  </a:lnTo>
                  <a:lnTo>
                    <a:pt x="962" y="38"/>
                  </a:lnTo>
                  <a:lnTo>
                    <a:pt x="990" y="38"/>
                  </a:lnTo>
                  <a:lnTo>
                    <a:pt x="1021" y="38"/>
                  </a:lnTo>
                  <a:lnTo>
                    <a:pt x="1053" y="38"/>
                  </a:lnTo>
                  <a:lnTo>
                    <a:pt x="1051" y="27"/>
                  </a:lnTo>
                  <a:lnTo>
                    <a:pt x="1051" y="17"/>
                  </a:lnTo>
                  <a:lnTo>
                    <a:pt x="1051" y="10"/>
                  </a:lnTo>
                  <a:lnTo>
                    <a:pt x="1055" y="6"/>
                  </a:lnTo>
                  <a:lnTo>
                    <a:pt x="1032" y="6"/>
                  </a:lnTo>
                  <a:lnTo>
                    <a:pt x="1009" y="6"/>
                  </a:lnTo>
                  <a:lnTo>
                    <a:pt x="985" y="6"/>
                  </a:lnTo>
                  <a:lnTo>
                    <a:pt x="960" y="6"/>
                  </a:lnTo>
                  <a:lnTo>
                    <a:pt x="935" y="6"/>
                  </a:lnTo>
                  <a:lnTo>
                    <a:pt x="910" y="6"/>
                  </a:lnTo>
                  <a:lnTo>
                    <a:pt x="883" y="8"/>
                  </a:lnTo>
                  <a:lnTo>
                    <a:pt x="857" y="8"/>
                  </a:lnTo>
                  <a:lnTo>
                    <a:pt x="830" y="8"/>
                  </a:lnTo>
                  <a:lnTo>
                    <a:pt x="805" y="8"/>
                  </a:lnTo>
                  <a:lnTo>
                    <a:pt x="778" y="8"/>
                  </a:lnTo>
                  <a:lnTo>
                    <a:pt x="754" y="10"/>
                  </a:lnTo>
                  <a:lnTo>
                    <a:pt x="729" y="10"/>
                  </a:lnTo>
                  <a:lnTo>
                    <a:pt x="706" y="8"/>
                  </a:lnTo>
                  <a:lnTo>
                    <a:pt x="683" y="8"/>
                  </a:lnTo>
                  <a:lnTo>
                    <a:pt x="660" y="8"/>
                  </a:lnTo>
                  <a:lnTo>
                    <a:pt x="630" y="8"/>
                  </a:lnTo>
                  <a:lnTo>
                    <a:pt x="595" y="6"/>
                  </a:lnTo>
                  <a:lnTo>
                    <a:pt x="557" y="6"/>
                  </a:lnTo>
                  <a:lnTo>
                    <a:pt x="517" y="6"/>
                  </a:lnTo>
                  <a:lnTo>
                    <a:pt x="475" y="4"/>
                  </a:lnTo>
                  <a:lnTo>
                    <a:pt x="433" y="4"/>
                  </a:lnTo>
                  <a:lnTo>
                    <a:pt x="391" y="4"/>
                  </a:lnTo>
                  <a:lnTo>
                    <a:pt x="349" y="2"/>
                  </a:lnTo>
                  <a:lnTo>
                    <a:pt x="309" y="2"/>
                  </a:lnTo>
                  <a:lnTo>
                    <a:pt x="273" y="2"/>
                  </a:lnTo>
                  <a:lnTo>
                    <a:pt x="239" y="2"/>
                  </a:lnTo>
                  <a:lnTo>
                    <a:pt x="208" y="0"/>
                  </a:lnTo>
                  <a:lnTo>
                    <a:pt x="183" y="0"/>
                  </a:lnTo>
                  <a:lnTo>
                    <a:pt x="166" y="0"/>
                  </a:lnTo>
                  <a:lnTo>
                    <a:pt x="153" y="0"/>
                  </a:lnTo>
                  <a:lnTo>
                    <a:pt x="149" y="0"/>
                  </a:lnTo>
                  <a:lnTo>
                    <a:pt x="134" y="0"/>
                  </a:lnTo>
                  <a:lnTo>
                    <a:pt x="113" y="0"/>
                  </a:lnTo>
                  <a:lnTo>
                    <a:pt x="88" y="0"/>
                  </a:lnTo>
                  <a:lnTo>
                    <a:pt x="63" y="2"/>
                  </a:lnTo>
                  <a:lnTo>
                    <a:pt x="40" y="4"/>
                  </a:lnTo>
                  <a:lnTo>
                    <a:pt x="21" y="6"/>
                  </a:lnTo>
                  <a:lnTo>
                    <a:pt x="8" y="8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32" name="Freeform 30"/>
            <p:cNvSpPr>
              <a:spLocks/>
            </p:cNvSpPr>
            <p:nvPr/>
          </p:nvSpPr>
          <p:spPr bwMode="auto">
            <a:xfrm flipH="1">
              <a:off x="3425" y="1598"/>
              <a:ext cx="579" cy="200"/>
            </a:xfrm>
            <a:custGeom>
              <a:avLst/>
              <a:gdLst>
                <a:gd name="T0" fmla="*/ 577 w 563"/>
                <a:gd name="T1" fmla="*/ 103 h 192"/>
                <a:gd name="T2" fmla="*/ 577 w 563"/>
                <a:gd name="T3" fmla="*/ 91 h 192"/>
                <a:gd name="T4" fmla="*/ 573 w 563"/>
                <a:gd name="T5" fmla="*/ 81 h 192"/>
                <a:gd name="T6" fmla="*/ 562 w 563"/>
                <a:gd name="T7" fmla="*/ 68 h 192"/>
                <a:gd name="T8" fmla="*/ 545 w 563"/>
                <a:gd name="T9" fmla="*/ 57 h 192"/>
                <a:gd name="T10" fmla="*/ 540 w 563"/>
                <a:gd name="T11" fmla="*/ 49 h 192"/>
                <a:gd name="T12" fmla="*/ 493 w 563"/>
                <a:gd name="T13" fmla="*/ 35 h 192"/>
                <a:gd name="T14" fmla="*/ 422 w 563"/>
                <a:gd name="T15" fmla="*/ 18 h 192"/>
                <a:gd name="T16" fmla="*/ 357 w 563"/>
                <a:gd name="T17" fmla="*/ 9 h 192"/>
                <a:gd name="T18" fmla="*/ 324 w 563"/>
                <a:gd name="T19" fmla="*/ 0 h 192"/>
                <a:gd name="T20" fmla="*/ 306 w 563"/>
                <a:gd name="T21" fmla="*/ 9 h 192"/>
                <a:gd name="T22" fmla="*/ 350 w 563"/>
                <a:gd name="T23" fmla="*/ 24 h 192"/>
                <a:gd name="T24" fmla="*/ 324 w 563"/>
                <a:gd name="T25" fmla="*/ 22 h 192"/>
                <a:gd name="T26" fmla="*/ 304 w 563"/>
                <a:gd name="T27" fmla="*/ 20 h 192"/>
                <a:gd name="T28" fmla="*/ 300 w 563"/>
                <a:gd name="T29" fmla="*/ 31 h 192"/>
                <a:gd name="T30" fmla="*/ 300 w 563"/>
                <a:gd name="T31" fmla="*/ 35 h 192"/>
                <a:gd name="T32" fmla="*/ 324 w 563"/>
                <a:gd name="T33" fmla="*/ 53 h 192"/>
                <a:gd name="T34" fmla="*/ 373 w 563"/>
                <a:gd name="T35" fmla="*/ 64 h 192"/>
                <a:gd name="T36" fmla="*/ 396 w 563"/>
                <a:gd name="T37" fmla="*/ 69 h 192"/>
                <a:gd name="T38" fmla="*/ 410 w 563"/>
                <a:gd name="T39" fmla="*/ 71 h 192"/>
                <a:gd name="T40" fmla="*/ 438 w 563"/>
                <a:gd name="T41" fmla="*/ 73 h 192"/>
                <a:gd name="T42" fmla="*/ 449 w 563"/>
                <a:gd name="T43" fmla="*/ 75 h 192"/>
                <a:gd name="T44" fmla="*/ 469 w 563"/>
                <a:gd name="T45" fmla="*/ 85 h 192"/>
                <a:gd name="T46" fmla="*/ 520 w 563"/>
                <a:gd name="T47" fmla="*/ 119 h 192"/>
                <a:gd name="T48" fmla="*/ 518 w 563"/>
                <a:gd name="T49" fmla="*/ 127 h 192"/>
                <a:gd name="T50" fmla="*/ 499 w 563"/>
                <a:gd name="T51" fmla="*/ 143 h 192"/>
                <a:gd name="T52" fmla="*/ 418 w 563"/>
                <a:gd name="T53" fmla="*/ 141 h 192"/>
                <a:gd name="T54" fmla="*/ 378 w 563"/>
                <a:gd name="T55" fmla="*/ 134 h 192"/>
                <a:gd name="T56" fmla="*/ 314 w 563"/>
                <a:gd name="T57" fmla="*/ 125 h 192"/>
                <a:gd name="T58" fmla="*/ 290 w 563"/>
                <a:gd name="T59" fmla="*/ 129 h 192"/>
                <a:gd name="T60" fmla="*/ 222 w 563"/>
                <a:gd name="T61" fmla="*/ 147 h 192"/>
                <a:gd name="T62" fmla="*/ 179 w 563"/>
                <a:gd name="T63" fmla="*/ 163 h 192"/>
                <a:gd name="T64" fmla="*/ 171 w 563"/>
                <a:gd name="T65" fmla="*/ 169 h 192"/>
                <a:gd name="T66" fmla="*/ 140 w 563"/>
                <a:gd name="T67" fmla="*/ 175 h 192"/>
                <a:gd name="T68" fmla="*/ 118 w 563"/>
                <a:gd name="T69" fmla="*/ 173 h 192"/>
                <a:gd name="T70" fmla="*/ 49 w 563"/>
                <a:gd name="T71" fmla="*/ 147 h 192"/>
                <a:gd name="T72" fmla="*/ 2 w 563"/>
                <a:gd name="T73" fmla="*/ 136 h 192"/>
                <a:gd name="T74" fmla="*/ 69 w 563"/>
                <a:gd name="T75" fmla="*/ 165 h 192"/>
                <a:gd name="T76" fmla="*/ 141 w 563"/>
                <a:gd name="T77" fmla="*/ 186 h 192"/>
                <a:gd name="T78" fmla="*/ 141 w 563"/>
                <a:gd name="T79" fmla="*/ 186 h 192"/>
                <a:gd name="T80" fmla="*/ 140 w 563"/>
                <a:gd name="T81" fmla="*/ 186 h 192"/>
                <a:gd name="T82" fmla="*/ 118 w 563"/>
                <a:gd name="T83" fmla="*/ 184 h 192"/>
                <a:gd name="T84" fmla="*/ 88 w 563"/>
                <a:gd name="T85" fmla="*/ 175 h 192"/>
                <a:gd name="T86" fmla="*/ 132 w 563"/>
                <a:gd name="T87" fmla="*/ 189 h 192"/>
                <a:gd name="T88" fmla="*/ 181 w 563"/>
                <a:gd name="T89" fmla="*/ 189 h 192"/>
                <a:gd name="T90" fmla="*/ 240 w 563"/>
                <a:gd name="T91" fmla="*/ 176 h 192"/>
                <a:gd name="T92" fmla="*/ 306 w 563"/>
                <a:gd name="T93" fmla="*/ 165 h 192"/>
                <a:gd name="T94" fmla="*/ 357 w 563"/>
                <a:gd name="T95" fmla="*/ 176 h 192"/>
                <a:gd name="T96" fmla="*/ 365 w 563"/>
                <a:gd name="T97" fmla="*/ 180 h 192"/>
                <a:gd name="T98" fmla="*/ 375 w 563"/>
                <a:gd name="T99" fmla="*/ 184 h 192"/>
                <a:gd name="T100" fmla="*/ 387 w 563"/>
                <a:gd name="T101" fmla="*/ 186 h 192"/>
                <a:gd name="T102" fmla="*/ 460 w 563"/>
                <a:gd name="T103" fmla="*/ 200 h 192"/>
                <a:gd name="T104" fmla="*/ 538 w 563"/>
                <a:gd name="T105" fmla="*/ 189 h 192"/>
                <a:gd name="T106" fmla="*/ 564 w 563"/>
                <a:gd name="T107" fmla="*/ 169 h 192"/>
                <a:gd name="T108" fmla="*/ 567 w 563"/>
                <a:gd name="T109" fmla="*/ 165 h 192"/>
                <a:gd name="T110" fmla="*/ 571 w 563"/>
                <a:gd name="T111" fmla="*/ 155 h 19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63" h="192">
                  <a:moveTo>
                    <a:pt x="555" y="149"/>
                  </a:moveTo>
                  <a:lnTo>
                    <a:pt x="557" y="137"/>
                  </a:lnTo>
                  <a:lnTo>
                    <a:pt x="561" y="126"/>
                  </a:lnTo>
                  <a:lnTo>
                    <a:pt x="563" y="114"/>
                  </a:lnTo>
                  <a:lnTo>
                    <a:pt x="561" y="103"/>
                  </a:lnTo>
                  <a:lnTo>
                    <a:pt x="561" y="99"/>
                  </a:lnTo>
                  <a:lnTo>
                    <a:pt x="563" y="95"/>
                  </a:lnTo>
                  <a:lnTo>
                    <a:pt x="563" y="91"/>
                  </a:lnTo>
                  <a:lnTo>
                    <a:pt x="563" y="87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4"/>
                  </a:lnTo>
                  <a:lnTo>
                    <a:pt x="559" y="82"/>
                  </a:lnTo>
                  <a:lnTo>
                    <a:pt x="557" y="80"/>
                  </a:lnTo>
                  <a:lnTo>
                    <a:pt x="557" y="78"/>
                  </a:lnTo>
                  <a:lnTo>
                    <a:pt x="555" y="78"/>
                  </a:lnTo>
                  <a:lnTo>
                    <a:pt x="553" y="76"/>
                  </a:lnTo>
                  <a:lnTo>
                    <a:pt x="551" y="72"/>
                  </a:lnTo>
                  <a:lnTo>
                    <a:pt x="550" y="68"/>
                  </a:lnTo>
                  <a:lnTo>
                    <a:pt x="546" y="65"/>
                  </a:lnTo>
                  <a:lnTo>
                    <a:pt x="542" y="61"/>
                  </a:lnTo>
                  <a:lnTo>
                    <a:pt x="540" y="59"/>
                  </a:lnTo>
                  <a:lnTo>
                    <a:pt x="538" y="57"/>
                  </a:lnTo>
                  <a:lnTo>
                    <a:pt x="534" y="57"/>
                  </a:lnTo>
                  <a:lnTo>
                    <a:pt x="532" y="57"/>
                  </a:lnTo>
                  <a:lnTo>
                    <a:pt x="530" y="55"/>
                  </a:lnTo>
                  <a:lnTo>
                    <a:pt x="530" y="53"/>
                  </a:lnTo>
                  <a:lnTo>
                    <a:pt x="529" y="51"/>
                  </a:lnTo>
                  <a:lnTo>
                    <a:pt x="527" y="49"/>
                  </a:lnTo>
                  <a:lnTo>
                    <a:pt x="525" y="47"/>
                  </a:lnTo>
                  <a:lnTo>
                    <a:pt x="523" y="47"/>
                  </a:lnTo>
                  <a:lnTo>
                    <a:pt x="525" y="51"/>
                  </a:lnTo>
                  <a:lnTo>
                    <a:pt x="513" y="47"/>
                  </a:lnTo>
                  <a:lnTo>
                    <a:pt x="502" y="44"/>
                  </a:lnTo>
                  <a:lnTo>
                    <a:pt x="490" y="38"/>
                  </a:lnTo>
                  <a:lnTo>
                    <a:pt x="479" y="34"/>
                  </a:lnTo>
                  <a:lnTo>
                    <a:pt x="468" y="28"/>
                  </a:lnTo>
                  <a:lnTo>
                    <a:pt x="456" y="24"/>
                  </a:lnTo>
                  <a:lnTo>
                    <a:pt x="445" y="21"/>
                  </a:lnTo>
                  <a:lnTo>
                    <a:pt x="431" y="19"/>
                  </a:lnTo>
                  <a:lnTo>
                    <a:pt x="420" y="17"/>
                  </a:lnTo>
                  <a:lnTo>
                    <a:pt x="410" y="17"/>
                  </a:lnTo>
                  <a:lnTo>
                    <a:pt x="399" y="15"/>
                  </a:lnTo>
                  <a:lnTo>
                    <a:pt x="389" y="13"/>
                  </a:lnTo>
                  <a:lnTo>
                    <a:pt x="378" y="11"/>
                  </a:lnTo>
                  <a:lnTo>
                    <a:pt x="368" y="11"/>
                  </a:lnTo>
                  <a:lnTo>
                    <a:pt x="357" y="9"/>
                  </a:lnTo>
                  <a:lnTo>
                    <a:pt x="347" y="9"/>
                  </a:lnTo>
                  <a:lnTo>
                    <a:pt x="344" y="7"/>
                  </a:lnTo>
                  <a:lnTo>
                    <a:pt x="342" y="5"/>
                  </a:lnTo>
                  <a:lnTo>
                    <a:pt x="338" y="3"/>
                  </a:lnTo>
                  <a:lnTo>
                    <a:pt x="334" y="3"/>
                  </a:lnTo>
                  <a:lnTo>
                    <a:pt x="326" y="2"/>
                  </a:lnTo>
                  <a:lnTo>
                    <a:pt x="315" y="0"/>
                  </a:lnTo>
                  <a:lnTo>
                    <a:pt x="305" y="0"/>
                  </a:lnTo>
                  <a:lnTo>
                    <a:pt x="296" y="3"/>
                  </a:lnTo>
                  <a:lnTo>
                    <a:pt x="296" y="5"/>
                  </a:lnTo>
                  <a:lnTo>
                    <a:pt x="296" y="7"/>
                  </a:lnTo>
                  <a:lnTo>
                    <a:pt x="298" y="9"/>
                  </a:lnTo>
                  <a:lnTo>
                    <a:pt x="309" y="13"/>
                  </a:lnTo>
                  <a:lnTo>
                    <a:pt x="321" y="15"/>
                  </a:lnTo>
                  <a:lnTo>
                    <a:pt x="332" y="17"/>
                  </a:lnTo>
                  <a:lnTo>
                    <a:pt x="342" y="19"/>
                  </a:lnTo>
                  <a:lnTo>
                    <a:pt x="340" y="21"/>
                  </a:lnTo>
                  <a:lnTo>
                    <a:pt x="340" y="23"/>
                  </a:lnTo>
                  <a:lnTo>
                    <a:pt x="338" y="23"/>
                  </a:lnTo>
                  <a:lnTo>
                    <a:pt x="336" y="24"/>
                  </a:lnTo>
                  <a:lnTo>
                    <a:pt x="332" y="24"/>
                  </a:lnTo>
                  <a:lnTo>
                    <a:pt x="326" y="23"/>
                  </a:lnTo>
                  <a:lnTo>
                    <a:pt x="321" y="23"/>
                  </a:lnTo>
                  <a:lnTo>
                    <a:pt x="315" y="21"/>
                  </a:lnTo>
                  <a:lnTo>
                    <a:pt x="313" y="21"/>
                  </a:lnTo>
                  <a:lnTo>
                    <a:pt x="311" y="21"/>
                  </a:lnTo>
                  <a:lnTo>
                    <a:pt x="309" y="21"/>
                  </a:lnTo>
                  <a:lnTo>
                    <a:pt x="307" y="21"/>
                  </a:lnTo>
                  <a:lnTo>
                    <a:pt x="302" y="19"/>
                  </a:lnTo>
                  <a:lnTo>
                    <a:pt x="296" y="19"/>
                  </a:lnTo>
                  <a:lnTo>
                    <a:pt x="290" y="19"/>
                  </a:lnTo>
                  <a:lnTo>
                    <a:pt x="286" y="23"/>
                  </a:lnTo>
                  <a:lnTo>
                    <a:pt x="286" y="24"/>
                  </a:lnTo>
                  <a:lnTo>
                    <a:pt x="290" y="26"/>
                  </a:lnTo>
                  <a:lnTo>
                    <a:pt x="292" y="28"/>
                  </a:lnTo>
                  <a:lnTo>
                    <a:pt x="292" y="30"/>
                  </a:lnTo>
                  <a:lnTo>
                    <a:pt x="288" y="30"/>
                  </a:lnTo>
                  <a:lnTo>
                    <a:pt x="286" y="30"/>
                  </a:lnTo>
                  <a:lnTo>
                    <a:pt x="282" y="30"/>
                  </a:lnTo>
                  <a:lnTo>
                    <a:pt x="279" y="28"/>
                  </a:lnTo>
                  <a:lnTo>
                    <a:pt x="284" y="32"/>
                  </a:lnTo>
                  <a:lnTo>
                    <a:pt x="292" y="34"/>
                  </a:lnTo>
                  <a:lnTo>
                    <a:pt x="300" y="36"/>
                  </a:lnTo>
                  <a:lnTo>
                    <a:pt x="307" y="38"/>
                  </a:lnTo>
                  <a:lnTo>
                    <a:pt x="303" y="42"/>
                  </a:lnTo>
                  <a:lnTo>
                    <a:pt x="305" y="45"/>
                  </a:lnTo>
                  <a:lnTo>
                    <a:pt x="309" y="49"/>
                  </a:lnTo>
                  <a:lnTo>
                    <a:pt x="315" y="51"/>
                  </a:lnTo>
                  <a:lnTo>
                    <a:pt x="323" y="53"/>
                  </a:lnTo>
                  <a:lnTo>
                    <a:pt x="330" y="55"/>
                  </a:lnTo>
                  <a:lnTo>
                    <a:pt x="338" y="57"/>
                  </a:lnTo>
                  <a:lnTo>
                    <a:pt x="347" y="57"/>
                  </a:lnTo>
                  <a:lnTo>
                    <a:pt x="355" y="59"/>
                  </a:lnTo>
                  <a:lnTo>
                    <a:pt x="363" y="61"/>
                  </a:lnTo>
                  <a:lnTo>
                    <a:pt x="372" y="63"/>
                  </a:lnTo>
                  <a:lnTo>
                    <a:pt x="380" y="65"/>
                  </a:lnTo>
                  <a:lnTo>
                    <a:pt x="385" y="68"/>
                  </a:lnTo>
                  <a:lnTo>
                    <a:pt x="385" y="66"/>
                  </a:lnTo>
                  <a:lnTo>
                    <a:pt x="387" y="66"/>
                  </a:lnTo>
                  <a:lnTo>
                    <a:pt x="391" y="66"/>
                  </a:lnTo>
                  <a:lnTo>
                    <a:pt x="393" y="66"/>
                  </a:lnTo>
                  <a:lnTo>
                    <a:pt x="397" y="66"/>
                  </a:lnTo>
                  <a:lnTo>
                    <a:pt x="401" y="68"/>
                  </a:lnTo>
                  <a:lnTo>
                    <a:pt x="399" y="68"/>
                  </a:lnTo>
                  <a:lnTo>
                    <a:pt x="405" y="66"/>
                  </a:lnTo>
                  <a:lnTo>
                    <a:pt x="412" y="68"/>
                  </a:lnTo>
                  <a:lnTo>
                    <a:pt x="418" y="70"/>
                  </a:lnTo>
                  <a:lnTo>
                    <a:pt x="426" y="70"/>
                  </a:lnTo>
                  <a:lnTo>
                    <a:pt x="427" y="70"/>
                  </a:lnTo>
                  <a:lnTo>
                    <a:pt x="429" y="70"/>
                  </a:lnTo>
                  <a:lnTo>
                    <a:pt x="433" y="72"/>
                  </a:lnTo>
                  <a:lnTo>
                    <a:pt x="437" y="72"/>
                  </a:lnTo>
                  <a:lnTo>
                    <a:pt x="443" y="74"/>
                  </a:lnTo>
                  <a:lnTo>
                    <a:pt x="447" y="76"/>
                  </a:lnTo>
                  <a:lnTo>
                    <a:pt x="452" y="80"/>
                  </a:lnTo>
                  <a:lnTo>
                    <a:pt x="456" y="82"/>
                  </a:lnTo>
                  <a:lnTo>
                    <a:pt x="454" y="82"/>
                  </a:lnTo>
                  <a:lnTo>
                    <a:pt x="456" y="82"/>
                  </a:lnTo>
                  <a:lnTo>
                    <a:pt x="458" y="82"/>
                  </a:lnTo>
                  <a:lnTo>
                    <a:pt x="469" y="89"/>
                  </a:lnTo>
                  <a:lnTo>
                    <a:pt x="483" y="99"/>
                  </a:lnTo>
                  <a:lnTo>
                    <a:pt x="494" y="108"/>
                  </a:lnTo>
                  <a:lnTo>
                    <a:pt x="506" y="114"/>
                  </a:lnTo>
                  <a:lnTo>
                    <a:pt x="506" y="116"/>
                  </a:lnTo>
                  <a:lnTo>
                    <a:pt x="506" y="120"/>
                  </a:lnTo>
                  <a:lnTo>
                    <a:pt x="504" y="122"/>
                  </a:lnTo>
                  <a:lnTo>
                    <a:pt x="502" y="124"/>
                  </a:lnTo>
                  <a:lnTo>
                    <a:pt x="504" y="124"/>
                  </a:lnTo>
                  <a:lnTo>
                    <a:pt x="504" y="122"/>
                  </a:lnTo>
                  <a:lnTo>
                    <a:pt x="500" y="128"/>
                  </a:lnTo>
                  <a:lnTo>
                    <a:pt x="496" y="131"/>
                  </a:lnTo>
                  <a:lnTo>
                    <a:pt x="490" y="135"/>
                  </a:lnTo>
                  <a:lnTo>
                    <a:pt x="485" y="137"/>
                  </a:lnTo>
                  <a:lnTo>
                    <a:pt x="471" y="139"/>
                  </a:lnTo>
                  <a:lnTo>
                    <a:pt x="458" y="139"/>
                  </a:lnTo>
                  <a:lnTo>
                    <a:pt x="445" y="139"/>
                  </a:lnTo>
                  <a:lnTo>
                    <a:pt x="433" y="139"/>
                  </a:lnTo>
                  <a:lnTo>
                    <a:pt x="420" y="137"/>
                  </a:lnTo>
                  <a:lnTo>
                    <a:pt x="406" y="135"/>
                  </a:lnTo>
                  <a:lnTo>
                    <a:pt x="393" y="133"/>
                  </a:lnTo>
                  <a:lnTo>
                    <a:pt x="382" y="131"/>
                  </a:lnTo>
                  <a:lnTo>
                    <a:pt x="378" y="129"/>
                  </a:lnTo>
                  <a:lnTo>
                    <a:pt x="376" y="129"/>
                  </a:lnTo>
                  <a:lnTo>
                    <a:pt x="372" y="129"/>
                  </a:lnTo>
                  <a:lnTo>
                    <a:pt x="368" y="129"/>
                  </a:lnTo>
                  <a:lnTo>
                    <a:pt x="357" y="128"/>
                  </a:lnTo>
                  <a:lnTo>
                    <a:pt x="347" y="126"/>
                  </a:lnTo>
                  <a:lnTo>
                    <a:pt x="336" y="124"/>
                  </a:lnTo>
                  <a:lnTo>
                    <a:pt x="326" y="122"/>
                  </a:lnTo>
                  <a:lnTo>
                    <a:pt x="317" y="122"/>
                  </a:lnTo>
                  <a:lnTo>
                    <a:pt x="305" y="120"/>
                  </a:lnTo>
                  <a:lnTo>
                    <a:pt x="296" y="120"/>
                  </a:lnTo>
                  <a:lnTo>
                    <a:pt x="284" y="122"/>
                  </a:lnTo>
                  <a:lnTo>
                    <a:pt x="282" y="122"/>
                  </a:lnTo>
                  <a:lnTo>
                    <a:pt x="282" y="124"/>
                  </a:lnTo>
                  <a:lnTo>
                    <a:pt x="271" y="126"/>
                  </a:lnTo>
                  <a:lnTo>
                    <a:pt x="260" y="129"/>
                  </a:lnTo>
                  <a:lnTo>
                    <a:pt x="248" y="131"/>
                  </a:lnTo>
                  <a:lnTo>
                    <a:pt x="239" y="135"/>
                  </a:lnTo>
                  <a:lnTo>
                    <a:pt x="227" y="137"/>
                  </a:lnTo>
                  <a:lnTo>
                    <a:pt x="216" y="141"/>
                  </a:lnTo>
                  <a:lnTo>
                    <a:pt x="206" y="143"/>
                  </a:lnTo>
                  <a:lnTo>
                    <a:pt x="195" y="147"/>
                  </a:lnTo>
                  <a:lnTo>
                    <a:pt x="189" y="149"/>
                  </a:lnTo>
                  <a:lnTo>
                    <a:pt x="185" y="150"/>
                  </a:lnTo>
                  <a:lnTo>
                    <a:pt x="179" y="154"/>
                  </a:lnTo>
                  <a:lnTo>
                    <a:pt x="174" y="156"/>
                  </a:lnTo>
                  <a:lnTo>
                    <a:pt x="166" y="158"/>
                  </a:lnTo>
                  <a:lnTo>
                    <a:pt x="158" y="160"/>
                  </a:lnTo>
                  <a:lnTo>
                    <a:pt x="151" y="162"/>
                  </a:lnTo>
                  <a:lnTo>
                    <a:pt x="143" y="164"/>
                  </a:lnTo>
                  <a:lnTo>
                    <a:pt x="155" y="164"/>
                  </a:lnTo>
                  <a:lnTo>
                    <a:pt x="166" y="162"/>
                  </a:lnTo>
                  <a:lnTo>
                    <a:pt x="178" y="160"/>
                  </a:lnTo>
                  <a:lnTo>
                    <a:pt x="189" y="160"/>
                  </a:lnTo>
                  <a:lnTo>
                    <a:pt x="176" y="164"/>
                  </a:lnTo>
                  <a:lnTo>
                    <a:pt x="162" y="166"/>
                  </a:lnTo>
                  <a:lnTo>
                    <a:pt x="149" y="168"/>
                  </a:lnTo>
                  <a:lnTo>
                    <a:pt x="136" y="168"/>
                  </a:lnTo>
                  <a:lnTo>
                    <a:pt x="137" y="168"/>
                  </a:lnTo>
                  <a:lnTo>
                    <a:pt x="137" y="169"/>
                  </a:lnTo>
                  <a:lnTo>
                    <a:pt x="126" y="168"/>
                  </a:lnTo>
                  <a:lnTo>
                    <a:pt x="115" y="166"/>
                  </a:lnTo>
                  <a:lnTo>
                    <a:pt x="103" y="162"/>
                  </a:lnTo>
                  <a:lnTo>
                    <a:pt x="92" y="158"/>
                  </a:lnTo>
                  <a:lnTo>
                    <a:pt x="80" y="154"/>
                  </a:lnTo>
                  <a:lnTo>
                    <a:pt x="69" y="150"/>
                  </a:lnTo>
                  <a:lnTo>
                    <a:pt x="59" y="145"/>
                  </a:lnTo>
                  <a:lnTo>
                    <a:pt x="48" y="141"/>
                  </a:lnTo>
                  <a:lnTo>
                    <a:pt x="38" y="137"/>
                  </a:lnTo>
                  <a:lnTo>
                    <a:pt x="23" y="133"/>
                  </a:lnTo>
                  <a:lnTo>
                    <a:pt x="8" y="129"/>
                  </a:lnTo>
                  <a:lnTo>
                    <a:pt x="4" y="131"/>
                  </a:lnTo>
                  <a:lnTo>
                    <a:pt x="2" y="131"/>
                  </a:lnTo>
                  <a:lnTo>
                    <a:pt x="0" y="131"/>
                  </a:lnTo>
                  <a:lnTo>
                    <a:pt x="15" y="137"/>
                  </a:lnTo>
                  <a:lnTo>
                    <a:pt x="33" y="145"/>
                  </a:lnTo>
                  <a:lnTo>
                    <a:pt x="50" y="152"/>
                  </a:lnTo>
                  <a:lnTo>
                    <a:pt x="67" y="158"/>
                  </a:lnTo>
                  <a:lnTo>
                    <a:pt x="84" y="164"/>
                  </a:lnTo>
                  <a:lnTo>
                    <a:pt x="101" y="169"/>
                  </a:lnTo>
                  <a:lnTo>
                    <a:pt x="120" y="175"/>
                  </a:lnTo>
                  <a:lnTo>
                    <a:pt x="137" y="179"/>
                  </a:lnTo>
                  <a:lnTo>
                    <a:pt x="139" y="179"/>
                  </a:lnTo>
                  <a:lnTo>
                    <a:pt x="137" y="179"/>
                  </a:lnTo>
                  <a:lnTo>
                    <a:pt x="136" y="179"/>
                  </a:lnTo>
                  <a:lnTo>
                    <a:pt x="137" y="179"/>
                  </a:lnTo>
                  <a:lnTo>
                    <a:pt x="130" y="181"/>
                  </a:lnTo>
                  <a:lnTo>
                    <a:pt x="122" y="179"/>
                  </a:lnTo>
                  <a:lnTo>
                    <a:pt x="115" y="177"/>
                  </a:lnTo>
                  <a:lnTo>
                    <a:pt x="107" y="175"/>
                  </a:lnTo>
                  <a:lnTo>
                    <a:pt x="99" y="171"/>
                  </a:lnTo>
                  <a:lnTo>
                    <a:pt x="94" y="169"/>
                  </a:lnTo>
                  <a:lnTo>
                    <a:pt x="86" y="168"/>
                  </a:lnTo>
                  <a:lnTo>
                    <a:pt x="78" y="166"/>
                  </a:lnTo>
                  <a:lnTo>
                    <a:pt x="86" y="168"/>
                  </a:lnTo>
                  <a:lnTo>
                    <a:pt x="94" y="171"/>
                  </a:lnTo>
                  <a:lnTo>
                    <a:pt x="99" y="173"/>
                  </a:lnTo>
                  <a:lnTo>
                    <a:pt x="107" y="175"/>
                  </a:lnTo>
                  <a:lnTo>
                    <a:pt x="115" y="177"/>
                  </a:lnTo>
                  <a:lnTo>
                    <a:pt x="122" y="179"/>
                  </a:lnTo>
                  <a:lnTo>
                    <a:pt x="128" y="181"/>
                  </a:lnTo>
                  <a:lnTo>
                    <a:pt x="136" y="183"/>
                  </a:lnTo>
                  <a:lnTo>
                    <a:pt x="143" y="183"/>
                  </a:lnTo>
                  <a:lnTo>
                    <a:pt x="151" y="183"/>
                  </a:lnTo>
                  <a:lnTo>
                    <a:pt x="160" y="183"/>
                  </a:lnTo>
                  <a:lnTo>
                    <a:pt x="168" y="183"/>
                  </a:lnTo>
                  <a:lnTo>
                    <a:pt x="176" y="181"/>
                  </a:lnTo>
                  <a:lnTo>
                    <a:pt x="183" y="179"/>
                  </a:lnTo>
                  <a:lnTo>
                    <a:pt x="191" y="179"/>
                  </a:lnTo>
                  <a:lnTo>
                    <a:pt x="199" y="177"/>
                  </a:lnTo>
                  <a:lnTo>
                    <a:pt x="210" y="175"/>
                  </a:lnTo>
                  <a:lnTo>
                    <a:pt x="221" y="173"/>
                  </a:lnTo>
                  <a:lnTo>
                    <a:pt x="233" y="169"/>
                  </a:lnTo>
                  <a:lnTo>
                    <a:pt x="244" y="168"/>
                  </a:lnTo>
                  <a:lnTo>
                    <a:pt x="256" y="166"/>
                  </a:lnTo>
                  <a:lnTo>
                    <a:pt x="267" y="162"/>
                  </a:lnTo>
                  <a:lnTo>
                    <a:pt x="279" y="160"/>
                  </a:lnTo>
                  <a:lnTo>
                    <a:pt x="290" y="158"/>
                  </a:lnTo>
                  <a:lnTo>
                    <a:pt x="298" y="158"/>
                  </a:lnTo>
                  <a:lnTo>
                    <a:pt x="307" y="158"/>
                  </a:lnTo>
                  <a:lnTo>
                    <a:pt x="315" y="160"/>
                  </a:lnTo>
                  <a:lnTo>
                    <a:pt x="323" y="162"/>
                  </a:lnTo>
                  <a:lnTo>
                    <a:pt x="332" y="164"/>
                  </a:lnTo>
                  <a:lnTo>
                    <a:pt x="340" y="166"/>
                  </a:lnTo>
                  <a:lnTo>
                    <a:pt x="347" y="169"/>
                  </a:lnTo>
                  <a:lnTo>
                    <a:pt x="355" y="171"/>
                  </a:lnTo>
                  <a:lnTo>
                    <a:pt x="355" y="173"/>
                  </a:lnTo>
                  <a:lnTo>
                    <a:pt x="353" y="173"/>
                  </a:lnTo>
                  <a:lnTo>
                    <a:pt x="351" y="173"/>
                  </a:lnTo>
                  <a:lnTo>
                    <a:pt x="355" y="173"/>
                  </a:lnTo>
                  <a:lnTo>
                    <a:pt x="359" y="175"/>
                  </a:lnTo>
                  <a:lnTo>
                    <a:pt x="361" y="175"/>
                  </a:lnTo>
                  <a:lnTo>
                    <a:pt x="365" y="177"/>
                  </a:lnTo>
                  <a:lnTo>
                    <a:pt x="365" y="175"/>
                  </a:lnTo>
                  <a:lnTo>
                    <a:pt x="366" y="175"/>
                  </a:lnTo>
                  <a:lnTo>
                    <a:pt x="376" y="179"/>
                  </a:lnTo>
                  <a:lnTo>
                    <a:pt x="385" y="181"/>
                  </a:lnTo>
                  <a:lnTo>
                    <a:pt x="393" y="183"/>
                  </a:lnTo>
                  <a:lnTo>
                    <a:pt x="403" y="185"/>
                  </a:lnTo>
                  <a:lnTo>
                    <a:pt x="418" y="189"/>
                  </a:lnTo>
                  <a:lnTo>
                    <a:pt x="431" y="190"/>
                  </a:lnTo>
                  <a:lnTo>
                    <a:pt x="447" y="192"/>
                  </a:lnTo>
                  <a:lnTo>
                    <a:pt x="462" y="192"/>
                  </a:lnTo>
                  <a:lnTo>
                    <a:pt x="477" y="192"/>
                  </a:lnTo>
                  <a:lnTo>
                    <a:pt x="490" y="190"/>
                  </a:lnTo>
                  <a:lnTo>
                    <a:pt x="506" y="187"/>
                  </a:lnTo>
                  <a:lnTo>
                    <a:pt x="519" y="183"/>
                  </a:lnTo>
                  <a:lnTo>
                    <a:pt x="523" y="181"/>
                  </a:lnTo>
                  <a:lnTo>
                    <a:pt x="527" y="177"/>
                  </a:lnTo>
                  <a:lnTo>
                    <a:pt x="530" y="175"/>
                  </a:lnTo>
                  <a:lnTo>
                    <a:pt x="532" y="171"/>
                  </a:lnTo>
                  <a:lnTo>
                    <a:pt x="538" y="169"/>
                  </a:lnTo>
                  <a:lnTo>
                    <a:pt x="544" y="166"/>
                  </a:lnTo>
                  <a:lnTo>
                    <a:pt x="548" y="162"/>
                  </a:lnTo>
                  <a:lnTo>
                    <a:pt x="553" y="158"/>
                  </a:lnTo>
                  <a:lnTo>
                    <a:pt x="553" y="156"/>
                  </a:lnTo>
                  <a:lnTo>
                    <a:pt x="553" y="158"/>
                  </a:lnTo>
                  <a:lnTo>
                    <a:pt x="551" y="158"/>
                  </a:lnTo>
                  <a:lnTo>
                    <a:pt x="551" y="156"/>
                  </a:lnTo>
                  <a:lnTo>
                    <a:pt x="553" y="154"/>
                  </a:lnTo>
                  <a:lnTo>
                    <a:pt x="553" y="152"/>
                  </a:lnTo>
                  <a:lnTo>
                    <a:pt x="555" y="150"/>
                  </a:lnTo>
                  <a:lnTo>
                    <a:pt x="555" y="149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B3081B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33" name="Freeform 31"/>
            <p:cNvSpPr>
              <a:spLocks/>
            </p:cNvSpPr>
            <p:nvPr/>
          </p:nvSpPr>
          <p:spPr bwMode="auto">
            <a:xfrm flipH="1">
              <a:off x="4004" y="1432"/>
              <a:ext cx="279" cy="451"/>
            </a:xfrm>
            <a:custGeom>
              <a:avLst/>
              <a:gdLst>
                <a:gd name="T0" fmla="*/ 26 w 271"/>
                <a:gd name="T1" fmla="*/ 76 h 433"/>
                <a:gd name="T2" fmla="*/ 86 w 271"/>
                <a:gd name="T3" fmla="*/ 60 h 433"/>
                <a:gd name="T4" fmla="*/ 123 w 271"/>
                <a:gd name="T5" fmla="*/ 64 h 433"/>
                <a:gd name="T6" fmla="*/ 155 w 271"/>
                <a:gd name="T7" fmla="*/ 58 h 433"/>
                <a:gd name="T8" fmla="*/ 199 w 271"/>
                <a:gd name="T9" fmla="*/ 185 h 433"/>
                <a:gd name="T10" fmla="*/ 238 w 271"/>
                <a:gd name="T11" fmla="*/ 370 h 433"/>
                <a:gd name="T12" fmla="*/ 140 w 271"/>
                <a:gd name="T13" fmla="*/ 402 h 433"/>
                <a:gd name="T14" fmla="*/ 162 w 271"/>
                <a:gd name="T15" fmla="*/ 398 h 433"/>
                <a:gd name="T16" fmla="*/ 4 w 271"/>
                <a:gd name="T17" fmla="*/ 446 h 433"/>
                <a:gd name="T18" fmla="*/ 0 w 271"/>
                <a:gd name="T19" fmla="*/ 451 h 433"/>
                <a:gd name="T20" fmla="*/ 75 w 271"/>
                <a:gd name="T21" fmla="*/ 440 h 433"/>
                <a:gd name="T22" fmla="*/ 134 w 271"/>
                <a:gd name="T23" fmla="*/ 418 h 433"/>
                <a:gd name="T24" fmla="*/ 101 w 271"/>
                <a:gd name="T25" fmla="*/ 437 h 433"/>
                <a:gd name="T26" fmla="*/ 104 w 271"/>
                <a:gd name="T27" fmla="*/ 435 h 433"/>
                <a:gd name="T28" fmla="*/ 112 w 271"/>
                <a:gd name="T29" fmla="*/ 433 h 433"/>
                <a:gd name="T30" fmla="*/ 126 w 271"/>
                <a:gd name="T31" fmla="*/ 429 h 433"/>
                <a:gd name="T32" fmla="*/ 142 w 271"/>
                <a:gd name="T33" fmla="*/ 426 h 433"/>
                <a:gd name="T34" fmla="*/ 155 w 271"/>
                <a:gd name="T35" fmla="*/ 422 h 433"/>
                <a:gd name="T36" fmla="*/ 169 w 271"/>
                <a:gd name="T37" fmla="*/ 416 h 433"/>
                <a:gd name="T38" fmla="*/ 181 w 271"/>
                <a:gd name="T39" fmla="*/ 414 h 433"/>
                <a:gd name="T40" fmla="*/ 186 w 271"/>
                <a:gd name="T41" fmla="*/ 411 h 433"/>
                <a:gd name="T42" fmla="*/ 190 w 271"/>
                <a:gd name="T43" fmla="*/ 409 h 433"/>
                <a:gd name="T44" fmla="*/ 201 w 271"/>
                <a:gd name="T45" fmla="*/ 409 h 433"/>
                <a:gd name="T46" fmla="*/ 210 w 271"/>
                <a:gd name="T47" fmla="*/ 407 h 433"/>
                <a:gd name="T48" fmla="*/ 222 w 271"/>
                <a:gd name="T49" fmla="*/ 406 h 433"/>
                <a:gd name="T50" fmla="*/ 234 w 271"/>
                <a:gd name="T51" fmla="*/ 404 h 433"/>
                <a:gd name="T52" fmla="*/ 244 w 271"/>
                <a:gd name="T53" fmla="*/ 404 h 433"/>
                <a:gd name="T54" fmla="*/ 251 w 271"/>
                <a:gd name="T55" fmla="*/ 402 h 433"/>
                <a:gd name="T56" fmla="*/ 253 w 271"/>
                <a:gd name="T57" fmla="*/ 402 h 433"/>
                <a:gd name="T58" fmla="*/ 279 w 271"/>
                <a:gd name="T59" fmla="*/ 396 h 433"/>
                <a:gd name="T60" fmla="*/ 266 w 271"/>
                <a:gd name="T61" fmla="*/ 310 h 433"/>
                <a:gd name="T62" fmla="*/ 273 w 271"/>
                <a:gd name="T63" fmla="*/ 278 h 433"/>
                <a:gd name="T64" fmla="*/ 253 w 271"/>
                <a:gd name="T65" fmla="*/ 181 h 433"/>
                <a:gd name="T66" fmla="*/ 220 w 271"/>
                <a:gd name="T67" fmla="*/ 60 h 433"/>
                <a:gd name="T68" fmla="*/ 222 w 271"/>
                <a:gd name="T69" fmla="*/ 56 h 433"/>
                <a:gd name="T70" fmla="*/ 226 w 271"/>
                <a:gd name="T71" fmla="*/ 42 h 433"/>
                <a:gd name="T72" fmla="*/ 226 w 271"/>
                <a:gd name="T73" fmla="*/ 28 h 433"/>
                <a:gd name="T74" fmla="*/ 218 w 271"/>
                <a:gd name="T75" fmla="*/ 15 h 433"/>
                <a:gd name="T76" fmla="*/ 210 w 271"/>
                <a:gd name="T77" fmla="*/ 8 h 433"/>
                <a:gd name="T78" fmla="*/ 201 w 271"/>
                <a:gd name="T79" fmla="*/ 6 h 433"/>
                <a:gd name="T80" fmla="*/ 190 w 271"/>
                <a:gd name="T81" fmla="*/ 2 h 433"/>
                <a:gd name="T82" fmla="*/ 181 w 271"/>
                <a:gd name="T83" fmla="*/ 0 h 433"/>
                <a:gd name="T84" fmla="*/ 169 w 271"/>
                <a:gd name="T85" fmla="*/ 0 h 433"/>
                <a:gd name="T86" fmla="*/ 162 w 271"/>
                <a:gd name="T87" fmla="*/ 0 h 433"/>
                <a:gd name="T88" fmla="*/ 155 w 271"/>
                <a:gd name="T89" fmla="*/ 0 h 433"/>
                <a:gd name="T90" fmla="*/ 153 w 271"/>
                <a:gd name="T91" fmla="*/ 0 h 433"/>
                <a:gd name="T92" fmla="*/ 10 w 271"/>
                <a:gd name="T93" fmla="*/ 20 h 433"/>
                <a:gd name="T94" fmla="*/ 8 w 271"/>
                <a:gd name="T95" fmla="*/ 46 h 433"/>
                <a:gd name="T96" fmla="*/ 26 w 271"/>
                <a:gd name="T97" fmla="*/ 76 h 43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71" h="433">
                  <a:moveTo>
                    <a:pt x="25" y="73"/>
                  </a:moveTo>
                  <a:lnTo>
                    <a:pt x="84" y="58"/>
                  </a:lnTo>
                  <a:lnTo>
                    <a:pt x="119" y="61"/>
                  </a:lnTo>
                  <a:lnTo>
                    <a:pt x="151" y="56"/>
                  </a:lnTo>
                  <a:lnTo>
                    <a:pt x="193" y="178"/>
                  </a:lnTo>
                  <a:lnTo>
                    <a:pt x="231" y="355"/>
                  </a:lnTo>
                  <a:lnTo>
                    <a:pt x="136" y="386"/>
                  </a:lnTo>
                  <a:lnTo>
                    <a:pt x="157" y="382"/>
                  </a:lnTo>
                  <a:lnTo>
                    <a:pt x="4" y="428"/>
                  </a:lnTo>
                  <a:lnTo>
                    <a:pt x="0" y="433"/>
                  </a:lnTo>
                  <a:lnTo>
                    <a:pt x="73" y="422"/>
                  </a:lnTo>
                  <a:lnTo>
                    <a:pt x="130" y="401"/>
                  </a:lnTo>
                  <a:lnTo>
                    <a:pt x="98" y="420"/>
                  </a:lnTo>
                  <a:lnTo>
                    <a:pt x="101" y="418"/>
                  </a:lnTo>
                  <a:lnTo>
                    <a:pt x="109" y="416"/>
                  </a:lnTo>
                  <a:lnTo>
                    <a:pt x="122" y="412"/>
                  </a:lnTo>
                  <a:lnTo>
                    <a:pt x="138" y="409"/>
                  </a:lnTo>
                  <a:lnTo>
                    <a:pt x="151" y="405"/>
                  </a:lnTo>
                  <a:lnTo>
                    <a:pt x="164" y="399"/>
                  </a:lnTo>
                  <a:lnTo>
                    <a:pt x="176" y="397"/>
                  </a:lnTo>
                  <a:lnTo>
                    <a:pt x="181" y="395"/>
                  </a:lnTo>
                  <a:lnTo>
                    <a:pt x="185" y="393"/>
                  </a:lnTo>
                  <a:lnTo>
                    <a:pt x="195" y="393"/>
                  </a:lnTo>
                  <a:lnTo>
                    <a:pt x="204" y="391"/>
                  </a:lnTo>
                  <a:lnTo>
                    <a:pt x="216" y="390"/>
                  </a:lnTo>
                  <a:lnTo>
                    <a:pt x="227" y="388"/>
                  </a:lnTo>
                  <a:lnTo>
                    <a:pt x="237" y="388"/>
                  </a:lnTo>
                  <a:lnTo>
                    <a:pt x="244" y="386"/>
                  </a:lnTo>
                  <a:lnTo>
                    <a:pt x="246" y="386"/>
                  </a:lnTo>
                  <a:lnTo>
                    <a:pt x="271" y="380"/>
                  </a:lnTo>
                  <a:lnTo>
                    <a:pt x="258" y="298"/>
                  </a:lnTo>
                  <a:lnTo>
                    <a:pt x="265" y="267"/>
                  </a:lnTo>
                  <a:lnTo>
                    <a:pt x="246" y="174"/>
                  </a:lnTo>
                  <a:lnTo>
                    <a:pt x="214" y="58"/>
                  </a:lnTo>
                  <a:lnTo>
                    <a:pt x="216" y="54"/>
                  </a:lnTo>
                  <a:lnTo>
                    <a:pt x="220" y="40"/>
                  </a:lnTo>
                  <a:lnTo>
                    <a:pt x="220" y="27"/>
                  </a:lnTo>
                  <a:lnTo>
                    <a:pt x="212" y="14"/>
                  </a:lnTo>
                  <a:lnTo>
                    <a:pt x="204" y="8"/>
                  </a:lnTo>
                  <a:lnTo>
                    <a:pt x="195" y="6"/>
                  </a:lnTo>
                  <a:lnTo>
                    <a:pt x="185" y="2"/>
                  </a:lnTo>
                  <a:lnTo>
                    <a:pt x="176" y="0"/>
                  </a:lnTo>
                  <a:lnTo>
                    <a:pt x="164" y="0"/>
                  </a:lnTo>
                  <a:lnTo>
                    <a:pt x="157" y="0"/>
                  </a:lnTo>
                  <a:lnTo>
                    <a:pt x="151" y="0"/>
                  </a:lnTo>
                  <a:lnTo>
                    <a:pt x="149" y="0"/>
                  </a:lnTo>
                  <a:lnTo>
                    <a:pt x="10" y="19"/>
                  </a:lnTo>
                  <a:lnTo>
                    <a:pt x="8" y="44"/>
                  </a:lnTo>
                  <a:lnTo>
                    <a:pt x="25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B3081B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34" name="Freeform 32"/>
            <p:cNvSpPr>
              <a:spLocks/>
            </p:cNvSpPr>
            <p:nvPr/>
          </p:nvSpPr>
          <p:spPr bwMode="auto">
            <a:xfrm flipH="1">
              <a:off x="4131" y="1502"/>
              <a:ext cx="141" cy="32"/>
            </a:xfrm>
            <a:custGeom>
              <a:avLst/>
              <a:gdLst>
                <a:gd name="T0" fmla="*/ 0 w 137"/>
                <a:gd name="T1" fmla="*/ 32 h 31"/>
                <a:gd name="T2" fmla="*/ 141 w 137"/>
                <a:gd name="T3" fmla="*/ 0 h 31"/>
                <a:gd name="T4" fmla="*/ 80 w 137"/>
                <a:gd name="T5" fmla="*/ 32 h 31"/>
                <a:gd name="T6" fmla="*/ 0 w 137"/>
                <a:gd name="T7" fmla="*/ 32 h 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7" h="31">
                  <a:moveTo>
                    <a:pt x="0" y="31"/>
                  </a:moveTo>
                  <a:lnTo>
                    <a:pt x="137" y="0"/>
                  </a:lnTo>
                  <a:lnTo>
                    <a:pt x="78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35" name="Freeform 33"/>
            <p:cNvSpPr>
              <a:spLocks/>
            </p:cNvSpPr>
            <p:nvPr/>
          </p:nvSpPr>
          <p:spPr bwMode="auto">
            <a:xfrm flipH="1">
              <a:off x="4049" y="1419"/>
              <a:ext cx="68" cy="44"/>
            </a:xfrm>
            <a:custGeom>
              <a:avLst/>
              <a:gdLst>
                <a:gd name="T0" fmla="*/ 5 w 66"/>
                <a:gd name="T1" fmla="*/ 6 h 42"/>
                <a:gd name="T2" fmla="*/ 11 w 66"/>
                <a:gd name="T3" fmla="*/ 4 h 42"/>
                <a:gd name="T4" fmla="*/ 23 w 66"/>
                <a:gd name="T5" fmla="*/ 0 h 42"/>
                <a:gd name="T6" fmla="*/ 35 w 66"/>
                <a:gd name="T7" fmla="*/ 0 h 42"/>
                <a:gd name="T8" fmla="*/ 44 w 66"/>
                <a:gd name="T9" fmla="*/ 6 h 42"/>
                <a:gd name="T10" fmla="*/ 53 w 66"/>
                <a:gd name="T11" fmla="*/ 16 h 42"/>
                <a:gd name="T12" fmla="*/ 63 w 66"/>
                <a:gd name="T13" fmla="*/ 26 h 42"/>
                <a:gd name="T14" fmla="*/ 68 w 66"/>
                <a:gd name="T15" fmla="*/ 34 h 42"/>
                <a:gd name="T16" fmla="*/ 68 w 66"/>
                <a:gd name="T17" fmla="*/ 44 h 42"/>
                <a:gd name="T18" fmla="*/ 66 w 66"/>
                <a:gd name="T19" fmla="*/ 38 h 42"/>
                <a:gd name="T20" fmla="*/ 64 w 66"/>
                <a:gd name="T21" fmla="*/ 24 h 42"/>
                <a:gd name="T22" fmla="*/ 59 w 66"/>
                <a:gd name="T23" fmla="*/ 8 h 42"/>
                <a:gd name="T24" fmla="*/ 48 w 66"/>
                <a:gd name="T25" fmla="*/ 0 h 42"/>
                <a:gd name="T26" fmla="*/ 35 w 66"/>
                <a:gd name="T27" fmla="*/ 0 h 42"/>
                <a:gd name="T28" fmla="*/ 20 w 66"/>
                <a:gd name="T29" fmla="*/ 2 h 42"/>
                <a:gd name="T30" fmla="*/ 5 w 66"/>
                <a:gd name="T31" fmla="*/ 4 h 42"/>
                <a:gd name="T32" fmla="*/ 0 w 66"/>
                <a:gd name="T33" fmla="*/ 6 h 42"/>
                <a:gd name="T34" fmla="*/ 5 w 66"/>
                <a:gd name="T35" fmla="*/ 6 h 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6" h="42">
                  <a:moveTo>
                    <a:pt x="5" y="6"/>
                  </a:moveTo>
                  <a:lnTo>
                    <a:pt x="11" y="4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43" y="6"/>
                  </a:lnTo>
                  <a:lnTo>
                    <a:pt x="51" y="15"/>
                  </a:lnTo>
                  <a:lnTo>
                    <a:pt x="61" y="25"/>
                  </a:lnTo>
                  <a:lnTo>
                    <a:pt x="66" y="32"/>
                  </a:lnTo>
                  <a:lnTo>
                    <a:pt x="66" y="42"/>
                  </a:lnTo>
                  <a:lnTo>
                    <a:pt x="64" y="36"/>
                  </a:lnTo>
                  <a:lnTo>
                    <a:pt x="62" y="23"/>
                  </a:lnTo>
                  <a:lnTo>
                    <a:pt x="57" y="8"/>
                  </a:lnTo>
                  <a:lnTo>
                    <a:pt x="47" y="0"/>
                  </a:lnTo>
                  <a:lnTo>
                    <a:pt x="34" y="0"/>
                  </a:lnTo>
                  <a:lnTo>
                    <a:pt x="19" y="2"/>
                  </a:lnTo>
                  <a:lnTo>
                    <a:pt x="5" y="4"/>
                  </a:lnTo>
                  <a:lnTo>
                    <a:pt x="0" y="6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36" name="Freeform 34"/>
            <p:cNvSpPr>
              <a:spLocks/>
            </p:cNvSpPr>
            <p:nvPr/>
          </p:nvSpPr>
          <p:spPr bwMode="auto">
            <a:xfrm flipH="1">
              <a:off x="4100" y="1069"/>
              <a:ext cx="145" cy="147"/>
            </a:xfrm>
            <a:custGeom>
              <a:avLst/>
              <a:gdLst>
                <a:gd name="T0" fmla="*/ 64 w 141"/>
                <a:gd name="T1" fmla="*/ 0 h 141"/>
                <a:gd name="T2" fmla="*/ 68 w 141"/>
                <a:gd name="T3" fmla="*/ 2 h 141"/>
                <a:gd name="T4" fmla="*/ 74 w 141"/>
                <a:gd name="T5" fmla="*/ 8 h 141"/>
                <a:gd name="T6" fmla="*/ 80 w 141"/>
                <a:gd name="T7" fmla="*/ 16 h 141"/>
                <a:gd name="T8" fmla="*/ 80 w 141"/>
                <a:gd name="T9" fmla="*/ 24 h 141"/>
                <a:gd name="T10" fmla="*/ 78 w 141"/>
                <a:gd name="T11" fmla="*/ 32 h 141"/>
                <a:gd name="T12" fmla="*/ 74 w 141"/>
                <a:gd name="T13" fmla="*/ 38 h 141"/>
                <a:gd name="T14" fmla="*/ 72 w 141"/>
                <a:gd name="T15" fmla="*/ 42 h 141"/>
                <a:gd name="T16" fmla="*/ 72 w 141"/>
                <a:gd name="T17" fmla="*/ 44 h 141"/>
                <a:gd name="T18" fmla="*/ 80 w 141"/>
                <a:gd name="T19" fmla="*/ 46 h 141"/>
                <a:gd name="T20" fmla="*/ 78 w 141"/>
                <a:gd name="T21" fmla="*/ 57 h 141"/>
                <a:gd name="T22" fmla="*/ 76 w 141"/>
                <a:gd name="T23" fmla="*/ 72 h 141"/>
                <a:gd name="T24" fmla="*/ 82 w 141"/>
                <a:gd name="T25" fmla="*/ 79 h 141"/>
                <a:gd name="T26" fmla="*/ 84 w 141"/>
                <a:gd name="T27" fmla="*/ 79 h 141"/>
                <a:gd name="T28" fmla="*/ 85 w 141"/>
                <a:gd name="T29" fmla="*/ 77 h 141"/>
                <a:gd name="T30" fmla="*/ 92 w 141"/>
                <a:gd name="T31" fmla="*/ 76 h 141"/>
                <a:gd name="T32" fmla="*/ 100 w 141"/>
                <a:gd name="T33" fmla="*/ 72 h 141"/>
                <a:gd name="T34" fmla="*/ 106 w 141"/>
                <a:gd name="T35" fmla="*/ 66 h 141"/>
                <a:gd name="T36" fmla="*/ 109 w 141"/>
                <a:gd name="T37" fmla="*/ 57 h 141"/>
                <a:gd name="T38" fmla="*/ 113 w 141"/>
                <a:gd name="T39" fmla="*/ 52 h 141"/>
                <a:gd name="T40" fmla="*/ 113 w 141"/>
                <a:gd name="T41" fmla="*/ 50 h 141"/>
                <a:gd name="T42" fmla="*/ 96 w 141"/>
                <a:gd name="T43" fmla="*/ 33 h 141"/>
                <a:gd name="T44" fmla="*/ 85 w 141"/>
                <a:gd name="T45" fmla="*/ 10 h 141"/>
                <a:gd name="T46" fmla="*/ 94 w 141"/>
                <a:gd name="T47" fmla="*/ 14 h 141"/>
                <a:gd name="T48" fmla="*/ 113 w 141"/>
                <a:gd name="T49" fmla="*/ 26 h 141"/>
                <a:gd name="T50" fmla="*/ 131 w 141"/>
                <a:gd name="T51" fmla="*/ 38 h 141"/>
                <a:gd name="T52" fmla="*/ 137 w 141"/>
                <a:gd name="T53" fmla="*/ 46 h 141"/>
                <a:gd name="T54" fmla="*/ 137 w 141"/>
                <a:gd name="T55" fmla="*/ 54 h 141"/>
                <a:gd name="T56" fmla="*/ 141 w 141"/>
                <a:gd name="T57" fmla="*/ 59 h 141"/>
                <a:gd name="T58" fmla="*/ 143 w 141"/>
                <a:gd name="T59" fmla="*/ 68 h 141"/>
                <a:gd name="T60" fmla="*/ 145 w 141"/>
                <a:gd name="T61" fmla="*/ 70 h 141"/>
                <a:gd name="T62" fmla="*/ 139 w 141"/>
                <a:gd name="T63" fmla="*/ 81 h 141"/>
                <a:gd name="T64" fmla="*/ 125 w 141"/>
                <a:gd name="T65" fmla="*/ 105 h 141"/>
                <a:gd name="T66" fmla="*/ 109 w 141"/>
                <a:gd name="T67" fmla="*/ 133 h 141"/>
                <a:gd name="T68" fmla="*/ 94 w 141"/>
                <a:gd name="T69" fmla="*/ 147 h 141"/>
                <a:gd name="T70" fmla="*/ 78 w 141"/>
                <a:gd name="T71" fmla="*/ 147 h 141"/>
                <a:gd name="T72" fmla="*/ 61 w 141"/>
                <a:gd name="T73" fmla="*/ 140 h 141"/>
                <a:gd name="T74" fmla="*/ 46 w 141"/>
                <a:gd name="T75" fmla="*/ 129 h 141"/>
                <a:gd name="T76" fmla="*/ 41 w 141"/>
                <a:gd name="T77" fmla="*/ 125 h 141"/>
                <a:gd name="T78" fmla="*/ 33 w 141"/>
                <a:gd name="T79" fmla="*/ 121 h 141"/>
                <a:gd name="T80" fmla="*/ 17 w 141"/>
                <a:gd name="T81" fmla="*/ 109 h 141"/>
                <a:gd name="T82" fmla="*/ 1 w 141"/>
                <a:gd name="T83" fmla="*/ 94 h 141"/>
                <a:gd name="T84" fmla="*/ 0 w 141"/>
                <a:gd name="T85" fmla="*/ 76 h 141"/>
                <a:gd name="T86" fmla="*/ 7 w 141"/>
                <a:gd name="T87" fmla="*/ 55 h 141"/>
                <a:gd name="T88" fmla="*/ 17 w 141"/>
                <a:gd name="T89" fmla="*/ 42 h 141"/>
                <a:gd name="T90" fmla="*/ 25 w 141"/>
                <a:gd name="T91" fmla="*/ 32 h 141"/>
                <a:gd name="T92" fmla="*/ 29 w 141"/>
                <a:gd name="T93" fmla="*/ 28 h 141"/>
                <a:gd name="T94" fmla="*/ 64 w 141"/>
                <a:gd name="T95" fmla="*/ 0 h 14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41" h="141">
                  <a:moveTo>
                    <a:pt x="62" y="0"/>
                  </a:moveTo>
                  <a:lnTo>
                    <a:pt x="66" y="2"/>
                  </a:lnTo>
                  <a:lnTo>
                    <a:pt x="72" y="8"/>
                  </a:lnTo>
                  <a:lnTo>
                    <a:pt x="78" y="15"/>
                  </a:lnTo>
                  <a:lnTo>
                    <a:pt x="78" y="23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70" y="40"/>
                  </a:lnTo>
                  <a:lnTo>
                    <a:pt x="70" y="42"/>
                  </a:lnTo>
                  <a:lnTo>
                    <a:pt x="78" y="44"/>
                  </a:lnTo>
                  <a:lnTo>
                    <a:pt x="76" y="55"/>
                  </a:lnTo>
                  <a:lnTo>
                    <a:pt x="74" y="69"/>
                  </a:lnTo>
                  <a:lnTo>
                    <a:pt x="80" y="76"/>
                  </a:lnTo>
                  <a:lnTo>
                    <a:pt x="82" y="76"/>
                  </a:lnTo>
                  <a:lnTo>
                    <a:pt x="83" y="74"/>
                  </a:lnTo>
                  <a:lnTo>
                    <a:pt x="89" y="73"/>
                  </a:lnTo>
                  <a:lnTo>
                    <a:pt x="97" y="69"/>
                  </a:lnTo>
                  <a:lnTo>
                    <a:pt x="103" y="63"/>
                  </a:lnTo>
                  <a:lnTo>
                    <a:pt x="106" y="55"/>
                  </a:lnTo>
                  <a:lnTo>
                    <a:pt x="110" y="50"/>
                  </a:lnTo>
                  <a:lnTo>
                    <a:pt x="110" y="48"/>
                  </a:lnTo>
                  <a:lnTo>
                    <a:pt x="93" y="32"/>
                  </a:lnTo>
                  <a:lnTo>
                    <a:pt x="83" y="10"/>
                  </a:lnTo>
                  <a:lnTo>
                    <a:pt x="91" y="13"/>
                  </a:lnTo>
                  <a:lnTo>
                    <a:pt x="110" y="25"/>
                  </a:lnTo>
                  <a:lnTo>
                    <a:pt x="127" y="36"/>
                  </a:lnTo>
                  <a:lnTo>
                    <a:pt x="133" y="44"/>
                  </a:lnTo>
                  <a:lnTo>
                    <a:pt x="133" y="52"/>
                  </a:lnTo>
                  <a:lnTo>
                    <a:pt x="137" y="57"/>
                  </a:lnTo>
                  <a:lnTo>
                    <a:pt x="139" y="65"/>
                  </a:lnTo>
                  <a:lnTo>
                    <a:pt x="141" y="67"/>
                  </a:lnTo>
                  <a:lnTo>
                    <a:pt x="135" y="78"/>
                  </a:lnTo>
                  <a:lnTo>
                    <a:pt x="122" y="101"/>
                  </a:lnTo>
                  <a:lnTo>
                    <a:pt x="106" y="128"/>
                  </a:lnTo>
                  <a:lnTo>
                    <a:pt x="91" y="141"/>
                  </a:lnTo>
                  <a:lnTo>
                    <a:pt x="76" y="141"/>
                  </a:lnTo>
                  <a:lnTo>
                    <a:pt x="59" y="134"/>
                  </a:lnTo>
                  <a:lnTo>
                    <a:pt x="45" y="124"/>
                  </a:lnTo>
                  <a:lnTo>
                    <a:pt x="40" y="120"/>
                  </a:lnTo>
                  <a:lnTo>
                    <a:pt x="32" y="116"/>
                  </a:lnTo>
                  <a:lnTo>
                    <a:pt x="17" y="105"/>
                  </a:lnTo>
                  <a:lnTo>
                    <a:pt x="1" y="90"/>
                  </a:lnTo>
                  <a:lnTo>
                    <a:pt x="0" y="73"/>
                  </a:lnTo>
                  <a:lnTo>
                    <a:pt x="7" y="53"/>
                  </a:lnTo>
                  <a:lnTo>
                    <a:pt x="17" y="40"/>
                  </a:lnTo>
                  <a:lnTo>
                    <a:pt x="24" y="31"/>
                  </a:lnTo>
                  <a:lnTo>
                    <a:pt x="28" y="27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B3081B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37" name="Freeform 35"/>
            <p:cNvSpPr>
              <a:spLocks/>
            </p:cNvSpPr>
            <p:nvPr/>
          </p:nvSpPr>
          <p:spPr bwMode="auto">
            <a:xfrm flipH="1">
              <a:off x="4205" y="1060"/>
              <a:ext cx="61" cy="105"/>
            </a:xfrm>
            <a:custGeom>
              <a:avLst/>
              <a:gdLst>
                <a:gd name="T0" fmla="*/ 61 w 59"/>
                <a:gd name="T1" fmla="*/ 0 h 101"/>
                <a:gd name="T2" fmla="*/ 53 w 59"/>
                <a:gd name="T3" fmla="*/ 7 h 101"/>
                <a:gd name="T4" fmla="*/ 33 w 59"/>
                <a:gd name="T5" fmla="*/ 29 h 101"/>
                <a:gd name="T6" fmla="*/ 16 w 59"/>
                <a:gd name="T7" fmla="*/ 53 h 101"/>
                <a:gd name="T8" fmla="*/ 9 w 59"/>
                <a:gd name="T9" fmla="*/ 73 h 101"/>
                <a:gd name="T10" fmla="*/ 13 w 59"/>
                <a:gd name="T11" fmla="*/ 86 h 101"/>
                <a:gd name="T12" fmla="*/ 16 w 59"/>
                <a:gd name="T13" fmla="*/ 97 h 101"/>
                <a:gd name="T14" fmla="*/ 18 w 59"/>
                <a:gd name="T15" fmla="*/ 103 h 101"/>
                <a:gd name="T16" fmla="*/ 18 w 59"/>
                <a:gd name="T17" fmla="*/ 105 h 101"/>
                <a:gd name="T18" fmla="*/ 13 w 59"/>
                <a:gd name="T19" fmla="*/ 101 h 101"/>
                <a:gd name="T20" fmla="*/ 5 w 59"/>
                <a:gd name="T21" fmla="*/ 88 h 101"/>
                <a:gd name="T22" fmla="*/ 0 w 59"/>
                <a:gd name="T23" fmla="*/ 73 h 101"/>
                <a:gd name="T24" fmla="*/ 1 w 59"/>
                <a:gd name="T25" fmla="*/ 59 h 101"/>
                <a:gd name="T26" fmla="*/ 7 w 59"/>
                <a:gd name="T27" fmla="*/ 51 h 101"/>
                <a:gd name="T28" fmla="*/ 16 w 59"/>
                <a:gd name="T29" fmla="*/ 43 h 101"/>
                <a:gd name="T30" fmla="*/ 25 w 59"/>
                <a:gd name="T31" fmla="*/ 33 h 101"/>
                <a:gd name="T32" fmla="*/ 35 w 59"/>
                <a:gd name="T33" fmla="*/ 23 h 101"/>
                <a:gd name="T34" fmla="*/ 44 w 59"/>
                <a:gd name="T35" fmla="*/ 14 h 101"/>
                <a:gd name="T36" fmla="*/ 53 w 59"/>
                <a:gd name="T37" fmla="*/ 7 h 101"/>
                <a:gd name="T38" fmla="*/ 59 w 59"/>
                <a:gd name="T39" fmla="*/ 1 h 101"/>
                <a:gd name="T40" fmla="*/ 61 w 59"/>
                <a:gd name="T41" fmla="*/ 0 h 10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9" h="101">
                  <a:moveTo>
                    <a:pt x="59" y="0"/>
                  </a:moveTo>
                  <a:lnTo>
                    <a:pt x="51" y="7"/>
                  </a:lnTo>
                  <a:lnTo>
                    <a:pt x="32" y="28"/>
                  </a:lnTo>
                  <a:lnTo>
                    <a:pt x="15" y="51"/>
                  </a:lnTo>
                  <a:lnTo>
                    <a:pt x="9" y="70"/>
                  </a:lnTo>
                  <a:lnTo>
                    <a:pt x="13" y="83"/>
                  </a:lnTo>
                  <a:lnTo>
                    <a:pt x="15" y="93"/>
                  </a:lnTo>
                  <a:lnTo>
                    <a:pt x="17" y="99"/>
                  </a:lnTo>
                  <a:lnTo>
                    <a:pt x="17" y="101"/>
                  </a:lnTo>
                  <a:lnTo>
                    <a:pt x="13" y="97"/>
                  </a:lnTo>
                  <a:lnTo>
                    <a:pt x="5" y="85"/>
                  </a:lnTo>
                  <a:lnTo>
                    <a:pt x="0" y="70"/>
                  </a:lnTo>
                  <a:lnTo>
                    <a:pt x="1" y="57"/>
                  </a:lnTo>
                  <a:lnTo>
                    <a:pt x="7" y="49"/>
                  </a:lnTo>
                  <a:lnTo>
                    <a:pt x="15" y="41"/>
                  </a:lnTo>
                  <a:lnTo>
                    <a:pt x="24" y="32"/>
                  </a:lnTo>
                  <a:lnTo>
                    <a:pt x="34" y="22"/>
                  </a:lnTo>
                  <a:lnTo>
                    <a:pt x="43" y="13"/>
                  </a:lnTo>
                  <a:lnTo>
                    <a:pt x="51" y="7"/>
                  </a:lnTo>
                  <a:lnTo>
                    <a:pt x="57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38" name="Freeform 36"/>
            <p:cNvSpPr>
              <a:spLocks/>
            </p:cNvSpPr>
            <p:nvPr/>
          </p:nvSpPr>
          <p:spPr bwMode="auto">
            <a:xfrm flipH="1">
              <a:off x="3894" y="1143"/>
              <a:ext cx="244" cy="234"/>
            </a:xfrm>
            <a:custGeom>
              <a:avLst/>
              <a:gdLst>
                <a:gd name="T0" fmla="*/ 0 w 237"/>
                <a:gd name="T1" fmla="*/ 93 h 225"/>
                <a:gd name="T2" fmla="*/ 65 w 237"/>
                <a:gd name="T3" fmla="*/ 149 h 225"/>
                <a:gd name="T4" fmla="*/ 73 w 237"/>
                <a:gd name="T5" fmla="*/ 156 h 225"/>
                <a:gd name="T6" fmla="*/ 95 w 237"/>
                <a:gd name="T7" fmla="*/ 176 h 225"/>
                <a:gd name="T8" fmla="*/ 116 w 237"/>
                <a:gd name="T9" fmla="*/ 197 h 225"/>
                <a:gd name="T10" fmla="*/ 132 w 237"/>
                <a:gd name="T11" fmla="*/ 210 h 225"/>
                <a:gd name="T12" fmla="*/ 147 w 237"/>
                <a:gd name="T13" fmla="*/ 218 h 225"/>
                <a:gd name="T14" fmla="*/ 155 w 237"/>
                <a:gd name="T15" fmla="*/ 218 h 225"/>
                <a:gd name="T16" fmla="*/ 189 w 237"/>
                <a:gd name="T17" fmla="*/ 224 h 225"/>
                <a:gd name="T18" fmla="*/ 171 w 237"/>
                <a:gd name="T19" fmla="*/ 208 h 225"/>
                <a:gd name="T20" fmla="*/ 146 w 237"/>
                <a:gd name="T21" fmla="*/ 173 h 225"/>
                <a:gd name="T22" fmla="*/ 134 w 237"/>
                <a:gd name="T23" fmla="*/ 147 h 225"/>
                <a:gd name="T24" fmla="*/ 128 w 237"/>
                <a:gd name="T25" fmla="*/ 138 h 225"/>
                <a:gd name="T26" fmla="*/ 91 w 237"/>
                <a:gd name="T27" fmla="*/ 103 h 225"/>
                <a:gd name="T28" fmla="*/ 97 w 237"/>
                <a:gd name="T29" fmla="*/ 101 h 225"/>
                <a:gd name="T30" fmla="*/ 125 w 237"/>
                <a:gd name="T31" fmla="*/ 114 h 225"/>
                <a:gd name="T32" fmla="*/ 146 w 237"/>
                <a:gd name="T33" fmla="*/ 134 h 225"/>
                <a:gd name="T34" fmla="*/ 175 w 237"/>
                <a:gd name="T35" fmla="*/ 153 h 225"/>
                <a:gd name="T36" fmla="*/ 193 w 237"/>
                <a:gd name="T37" fmla="*/ 158 h 225"/>
                <a:gd name="T38" fmla="*/ 195 w 237"/>
                <a:gd name="T39" fmla="*/ 155 h 225"/>
                <a:gd name="T40" fmla="*/ 234 w 237"/>
                <a:gd name="T41" fmla="*/ 182 h 225"/>
                <a:gd name="T42" fmla="*/ 226 w 237"/>
                <a:gd name="T43" fmla="*/ 156 h 225"/>
                <a:gd name="T44" fmla="*/ 199 w 237"/>
                <a:gd name="T45" fmla="*/ 131 h 225"/>
                <a:gd name="T46" fmla="*/ 169 w 237"/>
                <a:gd name="T47" fmla="*/ 99 h 225"/>
                <a:gd name="T48" fmla="*/ 168 w 237"/>
                <a:gd name="T49" fmla="*/ 89 h 225"/>
                <a:gd name="T50" fmla="*/ 168 w 237"/>
                <a:gd name="T51" fmla="*/ 85 h 225"/>
                <a:gd name="T52" fmla="*/ 86 w 237"/>
                <a:gd name="T53" fmla="*/ 9 h 225"/>
                <a:gd name="T54" fmla="*/ 105 w 237"/>
                <a:gd name="T55" fmla="*/ 27 h 225"/>
                <a:gd name="T56" fmla="*/ 91 w 237"/>
                <a:gd name="T57" fmla="*/ 25 h 225"/>
                <a:gd name="T58" fmla="*/ 77 w 237"/>
                <a:gd name="T59" fmla="*/ 16 h 225"/>
                <a:gd name="T60" fmla="*/ 69 w 237"/>
                <a:gd name="T61" fmla="*/ 3 h 225"/>
                <a:gd name="T62" fmla="*/ 54 w 237"/>
                <a:gd name="T63" fmla="*/ 0 h 225"/>
                <a:gd name="T64" fmla="*/ 47 w 237"/>
                <a:gd name="T65" fmla="*/ 16 h 225"/>
                <a:gd name="T66" fmla="*/ 43 w 237"/>
                <a:gd name="T67" fmla="*/ 18 h 225"/>
                <a:gd name="T68" fmla="*/ 36 w 237"/>
                <a:gd name="T69" fmla="*/ 29 h 225"/>
                <a:gd name="T70" fmla="*/ 34 w 237"/>
                <a:gd name="T71" fmla="*/ 46 h 225"/>
                <a:gd name="T72" fmla="*/ 34 w 237"/>
                <a:gd name="T73" fmla="*/ 53 h 225"/>
                <a:gd name="T74" fmla="*/ 28 w 237"/>
                <a:gd name="T75" fmla="*/ 68 h 225"/>
                <a:gd name="T76" fmla="*/ 14 w 237"/>
                <a:gd name="T77" fmla="*/ 63 h 2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37" h="225">
                  <a:moveTo>
                    <a:pt x="6" y="70"/>
                  </a:moveTo>
                  <a:lnTo>
                    <a:pt x="0" y="89"/>
                  </a:lnTo>
                  <a:lnTo>
                    <a:pt x="29" y="126"/>
                  </a:lnTo>
                  <a:lnTo>
                    <a:pt x="63" y="143"/>
                  </a:lnTo>
                  <a:lnTo>
                    <a:pt x="65" y="145"/>
                  </a:lnTo>
                  <a:lnTo>
                    <a:pt x="71" y="150"/>
                  </a:lnTo>
                  <a:lnTo>
                    <a:pt x="81" y="158"/>
                  </a:lnTo>
                  <a:lnTo>
                    <a:pt x="92" y="169"/>
                  </a:lnTo>
                  <a:lnTo>
                    <a:pt x="103" y="179"/>
                  </a:lnTo>
                  <a:lnTo>
                    <a:pt x="113" y="189"/>
                  </a:lnTo>
                  <a:lnTo>
                    <a:pt x="123" y="196"/>
                  </a:lnTo>
                  <a:lnTo>
                    <a:pt x="128" y="202"/>
                  </a:lnTo>
                  <a:lnTo>
                    <a:pt x="136" y="208"/>
                  </a:lnTo>
                  <a:lnTo>
                    <a:pt x="143" y="210"/>
                  </a:lnTo>
                  <a:lnTo>
                    <a:pt x="149" y="210"/>
                  </a:lnTo>
                  <a:lnTo>
                    <a:pt x="151" y="210"/>
                  </a:lnTo>
                  <a:lnTo>
                    <a:pt x="178" y="225"/>
                  </a:lnTo>
                  <a:lnTo>
                    <a:pt x="184" y="215"/>
                  </a:lnTo>
                  <a:lnTo>
                    <a:pt x="178" y="211"/>
                  </a:lnTo>
                  <a:lnTo>
                    <a:pt x="166" y="200"/>
                  </a:lnTo>
                  <a:lnTo>
                    <a:pt x="153" y="185"/>
                  </a:lnTo>
                  <a:lnTo>
                    <a:pt x="142" y="166"/>
                  </a:lnTo>
                  <a:lnTo>
                    <a:pt x="134" y="150"/>
                  </a:lnTo>
                  <a:lnTo>
                    <a:pt x="130" y="141"/>
                  </a:lnTo>
                  <a:lnTo>
                    <a:pt x="126" y="135"/>
                  </a:lnTo>
                  <a:lnTo>
                    <a:pt x="124" y="133"/>
                  </a:lnTo>
                  <a:lnTo>
                    <a:pt x="98" y="103"/>
                  </a:lnTo>
                  <a:lnTo>
                    <a:pt x="88" y="99"/>
                  </a:lnTo>
                  <a:lnTo>
                    <a:pt x="88" y="95"/>
                  </a:lnTo>
                  <a:lnTo>
                    <a:pt x="94" y="97"/>
                  </a:lnTo>
                  <a:lnTo>
                    <a:pt x="107" y="103"/>
                  </a:lnTo>
                  <a:lnTo>
                    <a:pt x="121" y="110"/>
                  </a:lnTo>
                  <a:lnTo>
                    <a:pt x="130" y="120"/>
                  </a:lnTo>
                  <a:lnTo>
                    <a:pt x="142" y="129"/>
                  </a:lnTo>
                  <a:lnTo>
                    <a:pt x="157" y="139"/>
                  </a:lnTo>
                  <a:lnTo>
                    <a:pt x="170" y="147"/>
                  </a:lnTo>
                  <a:lnTo>
                    <a:pt x="182" y="150"/>
                  </a:lnTo>
                  <a:lnTo>
                    <a:pt x="187" y="152"/>
                  </a:lnTo>
                  <a:lnTo>
                    <a:pt x="189" y="150"/>
                  </a:lnTo>
                  <a:lnTo>
                    <a:pt x="189" y="149"/>
                  </a:lnTo>
                  <a:lnTo>
                    <a:pt x="227" y="175"/>
                  </a:lnTo>
                  <a:lnTo>
                    <a:pt x="237" y="169"/>
                  </a:lnTo>
                  <a:lnTo>
                    <a:pt x="220" y="150"/>
                  </a:lnTo>
                  <a:lnTo>
                    <a:pt x="210" y="143"/>
                  </a:lnTo>
                  <a:lnTo>
                    <a:pt x="193" y="126"/>
                  </a:lnTo>
                  <a:lnTo>
                    <a:pt x="174" y="108"/>
                  </a:lnTo>
                  <a:lnTo>
                    <a:pt x="164" y="95"/>
                  </a:lnTo>
                  <a:lnTo>
                    <a:pt x="163" y="89"/>
                  </a:lnTo>
                  <a:lnTo>
                    <a:pt x="163" y="86"/>
                  </a:lnTo>
                  <a:lnTo>
                    <a:pt x="163" y="82"/>
                  </a:lnTo>
                  <a:lnTo>
                    <a:pt x="124" y="36"/>
                  </a:lnTo>
                  <a:lnTo>
                    <a:pt x="84" y="9"/>
                  </a:lnTo>
                  <a:lnTo>
                    <a:pt x="103" y="26"/>
                  </a:lnTo>
                  <a:lnTo>
                    <a:pt x="102" y="26"/>
                  </a:lnTo>
                  <a:lnTo>
                    <a:pt x="96" y="26"/>
                  </a:lnTo>
                  <a:lnTo>
                    <a:pt x="88" y="24"/>
                  </a:lnTo>
                  <a:lnTo>
                    <a:pt x="81" y="21"/>
                  </a:lnTo>
                  <a:lnTo>
                    <a:pt x="75" y="15"/>
                  </a:lnTo>
                  <a:lnTo>
                    <a:pt x="71" y="7"/>
                  </a:lnTo>
                  <a:lnTo>
                    <a:pt x="67" y="3"/>
                  </a:lnTo>
                  <a:lnTo>
                    <a:pt x="65" y="2"/>
                  </a:lnTo>
                  <a:lnTo>
                    <a:pt x="52" y="0"/>
                  </a:lnTo>
                  <a:lnTo>
                    <a:pt x="54" y="9"/>
                  </a:lnTo>
                  <a:lnTo>
                    <a:pt x="46" y="15"/>
                  </a:lnTo>
                  <a:lnTo>
                    <a:pt x="44" y="15"/>
                  </a:lnTo>
                  <a:lnTo>
                    <a:pt x="42" y="17"/>
                  </a:lnTo>
                  <a:lnTo>
                    <a:pt x="39" y="21"/>
                  </a:lnTo>
                  <a:lnTo>
                    <a:pt x="35" y="28"/>
                  </a:lnTo>
                  <a:lnTo>
                    <a:pt x="33" y="36"/>
                  </a:lnTo>
                  <a:lnTo>
                    <a:pt x="33" y="44"/>
                  </a:lnTo>
                  <a:lnTo>
                    <a:pt x="33" y="49"/>
                  </a:lnTo>
                  <a:lnTo>
                    <a:pt x="33" y="51"/>
                  </a:lnTo>
                  <a:lnTo>
                    <a:pt x="29" y="66"/>
                  </a:lnTo>
                  <a:lnTo>
                    <a:pt x="27" y="65"/>
                  </a:lnTo>
                  <a:lnTo>
                    <a:pt x="21" y="61"/>
                  </a:lnTo>
                  <a:lnTo>
                    <a:pt x="14" y="61"/>
                  </a:lnTo>
                  <a:lnTo>
                    <a:pt x="6" y="7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B3081B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39" name="Freeform 37"/>
            <p:cNvSpPr>
              <a:spLocks/>
            </p:cNvSpPr>
            <p:nvPr/>
          </p:nvSpPr>
          <p:spPr bwMode="auto">
            <a:xfrm flipH="1">
              <a:off x="3253" y="1277"/>
              <a:ext cx="782" cy="564"/>
            </a:xfrm>
            <a:custGeom>
              <a:avLst/>
              <a:gdLst>
                <a:gd name="T0" fmla="*/ 46 w 761"/>
                <a:gd name="T1" fmla="*/ 157 h 542"/>
                <a:gd name="T2" fmla="*/ 91 w 761"/>
                <a:gd name="T3" fmla="*/ 113 h 542"/>
                <a:gd name="T4" fmla="*/ 117 w 761"/>
                <a:gd name="T5" fmla="*/ 87 h 542"/>
                <a:gd name="T6" fmla="*/ 166 w 761"/>
                <a:gd name="T7" fmla="*/ 44 h 542"/>
                <a:gd name="T8" fmla="*/ 206 w 761"/>
                <a:gd name="T9" fmla="*/ 26 h 542"/>
                <a:gd name="T10" fmla="*/ 253 w 761"/>
                <a:gd name="T11" fmla="*/ 19 h 542"/>
                <a:gd name="T12" fmla="*/ 298 w 761"/>
                <a:gd name="T13" fmla="*/ 12 h 542"/>
                <a:gd name="T14" fmla="*/ 311 w 761"/>
                <a:gd name="T15" fmla="*/ 0 h 542"/>
                <a:gd name="T16" fmla="*/ 359 w 761"/>
                <a:gd name="T17" fmla="*/ 2 h 542"/>
                <a:gd name="T18" fmla="*/ 423 w 761"/>
                <a:gd name="T19" fmla="*/ 4 h 542"/>
                <a:gd name="T20" fmla="*/ 464 w 761"/>
                <a:gd name="T21" fmla="*/ 12 h 542"/>
                <a:gd name="T22" fmla="*/ 515 w 761"/>
                <a:gd name="T23" fmla="*/ 76 h 542"/>
                <a:gd name="T24" fmla="*/ 570 w 761"/>
                <a:gd name="T25" fmla="*/ 195 h 542"/>
                <a:gd name="T26" fmla="*/ 605 w 761"/>
                <a:gd name="T27" fmla="*/ 326 h 542"/>
                <a:gd name="T28" fmla="*/ 599 w 761"/>
                <a:gd name="T29" fmla="*/ 395 h 542"/>
                <a:gd name="T30" fmla="*/ 601 w 761"/>
                <a:gd name="T31" fmla="*/ 426 h 542"/>
                <a:gd name="T32" fmla="*/ 618 w 761"/>
                <a:gd name="T33" fmla="*/ 473 h 542"/>
                <a:gd name="T34" fmla="*/ 668 w 761"/>
                <a:gd name="T35" fmla="*/ 503 h 542"/>
                <a:gd name="T36" fmla="*/ 605 w 761"/>
                <a:gd name="T37" fmla="*/ 393 h 542"/>
                <a:gd name="T38" fmla="*/ 770 w 761"/>
                <a:gd name="T39" fmla="*/ 517 h 542"/>
                <a:gd name="T40" fmla="*/ 754 w 761"/>
                <a:gd name="T41" fmla="*/ 561 h 542"/>
                <a:gd name="T42" fmla="*/ 698 w 761"/>
                <a:gd name="T43" fmla="*/ 557 h 542"/>
                <a:gd name="T44" fmla="*/ 631 w 761"/>
                <a:gd name="T45" fmla="*/ 518 h 542"/>
                <a:gd name="T46" fmla="*/ 570 w 761"/>
                <a:gd name="T47" fmla="*/ 493 h 542"/>
                <a:gd name="T48" fmla="*/ 525 w 761"/>
                <a:gd name="T49" fmla="*/ 511 h 542"/>
                <a:gd name="T50" fmla="*/ 510 w 761"/>
                <a:gd name="T51" fmla="*/ 527 h 542"/>
                <a:gd name="T52" fmla="*/ 470 w 761"/>
                <a:gd name="T53" fmla="*/ 557 h 542"/>
                <a:gd name="T54" fmla="*/ 423 w 761"/>
                <a:gd name="T55" fmla="*/ 562 h 542"/>
                <a:gd name="T56" fmla="*/ 346 w 761"/>
                <a:gd name="T57" fmla="*/ 503 h 542"/>
                <a:gd name="T58" fmla="*/ 359 w 761"/>
                <a:gd name="T59" fmla="*/ 483 h 542"/>
                <a:gd name="T60" fmla="*/ 236 w 761"/>
                <a:gd name="T61" fmla="*/ 498 h 542"/>
                <a:gd name="T62" fmla="*/ 164 w 761"/>
                <a:gd name="T63" fmla="*/ 495 h 542"/>
                <a:gd name="T64" fmla="*/ 76 w 761"/>
                <a:gd name="T65" fmla="*/ 469 h 542"/>
                <a:gd name="T66" fmla="*/ 147 w 761"/>
                <a:gd name="T67" fmla="*/ 483 h 542"/>
                <a:gd name="T68" fmla="*/ 231 w 761"/>
                <a:gd name="T69" fmla="*/ 467 h 542"/>
                <a:gd name="T70" fmla="*/ 342 w 761"/>
                <a:gd name="T71" fmla="*/ 435 h 542"/>
                <a:gd name="T72" fmla="*/ 439 w 761"/>
                <a:gd name="T73" fmla="*/ 459 h 542"/>
                <a:gd name="T74" fmla="*/ 525 w 761"/>
                <a:gd name="T75" fmla="*/ 457 h 542"/>
                <a:gd name="T76" fmla="*/ 504 w 761"/>
                <a:gd name="T77" fmla="*/ 408 h 542"/>
                <a:gd name="T78" fmla="*/ 448 w 761"/>
                <a:gd name="T79" fmla="*/ 391 h 542"/>
                <a:gd name="T80" fmla="*/ 363 w 761"/>
                <a:gd name="T81" fmla="*/ 371 h 542"/>
                <a:gd name="T82" fmla="*/ 327 w 761"/>
                <a:gd name="T83" fmla="*/ 342 h 542"/>
                <a:gd name="T84" fmla="*/ 311 w 761"/>
                <a:gd name="T85" fmla="*/ 259 h 542"/>
                <a:gd name="T86" fmla="*/ 396 w 761"/>
                <a:gd name="T87" fmla="*/ 286 h 542"/>
                <a:gd name="T88" fmla="*/ 417 w 761"/>
                <a:gd name="T89" fmla="*/ 326 h 542"/>
                <a:gd name="T90" fmla="*/ 318 w 761"/>
                <a:gd name="T91" fmla="*/ 191 h 542"/>
                <a:gd name="T92" fmla="*/ 329 w 761"/>
                <a:gd name="T93" fmla="*/ 165 h 542"/>
                <a:gd name="T94" fmla="*/ 380 w 761"/>
                <a:gd name="T95" fmla="*/ 128 h 542"/>
                <a:gd name="T96" fmla="*/ 425 w 761"/>
                <a:gd name="T97" fmla="*/ 128 h 542"/>
                <a:gd name="T98" fmla="*/ 497 w 761"/>
                <a:gd name="T99" fmla="*/ 253 h 542"/>
                <a:gd name="T100" fmla="*/ 515 w 761"/>
                <a:gd name="T101" fmla="*/ 342 h 542"/>
                <a:gd name="T102" fmla="*/ 413 w 761"/>
                <a:gd name="T103" fmla="*/ 70 h 542"/>
                <a:gd name="T104" fmla="*/ 223 w 761"/>
                <a:gd name="T105" fmla="*/ 82 h 542"/>
                <a:gd name="T106" fmla="*/ 139 w 761"/>
                <a:gd name="T107" fmla="*/ 146 h 542"/>
                <a:gd name="T108" fmla="*/ 68 w 761"/>
                <a:gd name="T109" fmla="*/ 216 h 542"/>
                <a:gd name="T110" fmla="*/ 5 w 761"/>
                <a:gd name="T111" fmla="*/ 242 h 542"/>
                <a:gd name="T112" fmla="*/ 17 w 761"/>
                <a:gd name="T113" fmla="*/ 215 h 54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761" h="542">
                  <a:moveTo>
                    <a:pt x="0" y="201"/>
                  </a:moveTo>
                  <a:lnTo>
                    <a:pt x="5" y="193"/>
                  </a:lnTo>
                  <a:lnTo>
                    <a:pt x="19" y="178"/>
                  </a:lnTo>
                  <a:lnTo>
                    <a:pt x="34" y="161"/>
                  </a:lnTo>
                  <a:lnTo>
                    <a:pt x="45" y="151"/>
                  </a:lnTo>
                  <a:lnTo>
                    <a:pt x="51" y="147"/>
                  </a:lnTo>
                  <a:lnTo>
                    <a:pt x="59" y="140"/>
                  </a:lnTo>
                  <a:lnTo>
                    <a:pt x="68" y="130"/>
                  </a:lnTo>
                  <a:lnTo>
                    <a:pt x="80" y="121"/>
                  </a:lnTo>
                  <a:lnTo>
                    <a:pt x="89" y="109"/>
                  </a:lnTo>
                  <a:lnTo>
                    <a:pt x="99" y="102"/>
                  </a:lnTo>
                  <a:lnTo>
                    <a:pt x="105" y="94"/>
                  </a:lnTo>
                  <a:lnTo>
                    <a:pt x="106" y="92"/>
                  </a:lnTo>
                  <a:lnTo>
                    <a:pt x="108" y="90"/>
                  </a:lnTo>
                  <a:lnTo>
                    <a:pt x="114" y="84"/>
                  </a:lnTo>
                  <a:lnTo>
                    <a:pt x="124" y="77"/>
                  </a:lnTo>
                  <a:lnTo>
                    <a:pt x="133" y="67"/>
                  </a:lnTo>
                  <a:lnTo>
                    <a:pt x="145" y="58"/>
                  </a:lnTo>
                  <a:lnTo>
                    <a:pt x="154" y="48"/>
                  </a:lnTo>
                  <a:lnTo>
                    <a:pt x="162" y="42"/>
                  </a:lnTo>
                  <a:lnTo>
                    <a:pt x="167" y="39"/>
                  </a:lnTo>
                  <a:lnTo>
                    <a:pt x="173" y="37"/>
                  </a:lnTo>
                  <a:lnTo>
                    <a:pt x="181" y="33"/>
                  </a:lnTo>
                  <a:lnTo>
                    <a:pt x="190" y="29"/>
                  </a:lnTo>
                  <a:lnTo>
                    <a:pt x="200" y="25"/>
                  </a:lnTo>
                  <a:lnTo>
                    <a:pt x="211" y="21"/>
                  </a:lnTo>
                  <a:lnTo>
                    <a:pt x="223" y="20"/>
                  </a:lnTo>
                  <a:lnTo>
                    <a:pt x="230" y="18"/>
                  </a:lnTo>
                  <a:lnTo>
                    <a:pt x="238" y="18"/>
                  </a:lnTo>
                  <a:lnTo>
                    <a:pt x="246" y="18"/>
                  </a:lnTo>
                  <a:lnTo>
                    <a:pt x="253" y="18"/>
                  </a:lnTo>
                  <a:lnTo>
                    <a:pt x="263" y="18"/>
                  </a:lnTo>
                  <a:lnTo>
                    <a:pt x="274" y="16"/>
                  </a:lnTo>
                  <a:lnTo>
                    <a:pt x="282" y="14"/>
                  </a:lnTo>
                  <a:lnTo>
                    <a:pt x="290" y="12"/>
                  </a:lnTo>
                  <a:lnTo>
                    <a:pt x="295" y="10"/>
                  </a:lnTo>
                  <a:lnTo>
                    <a:pt x="297" y="10"/>
                  </a:lnTo>
                  <a:lnTo>
                    <a:pt x="295" y="0"/>
                  </a:lnTo>
                  <a:lnTo>
                    <a:pt x="297" y="0"/>
                  </a:lnTo>
                  <a:lnTo>
                    <a:pt x="303" y="0"/>
                  </a:lnTo>
                  <a:lnTo>
                    <a:pt x="311" y="0"/>
                  </a:lnTo>
                  <a:lnTo>
                    <a:pt x="320" y="0"/>
                  </a:lnTo>
                  <a:lnTo>
                    <a:pt x="330" y="0"/>
                  </a:lnTo>
                  <a:lnTo>
                    <a:pt x="341" y="0"/>
                  </a:lnTo>
                  <a:lnTo>
                    <a:pt x="349" y="2"/>
                  </a:lnTo>
                  <a:lnTo>
                    <a:pt x="356" y="4"/>
                  </a:lnTo>
                  <a:lnTo>
                    <a:pt x="370" y="8"/>
                  </a:lnTo>
                  <a:lnTo>
                    <a:pt x="387" y="8"/>
                  </a:lnTo>
                  <a:lnTo>
                    <a:pt x="402" y="6"/>
                  </a:lnTo>
                  <a:lnTo>
                    <a:pt x="412" y="4"/>
                  </a:lnTo>
                  <a:lnTo>
                    <a:pt x="421" y="2"/>
                  </a:lnTo>
                  <a:lnTo>
                    <a:pt x="433" y="4"/>
                  </a:lnTo>
                  <a:lnTo>
                    <a:pt x="444" y="6"/>
                  </a:lnTo>
                  <a:lnTo>
                    <a:pt x="448" y="8"/>
                  </a:lnTo>
                  <a:lnTo>
                    <a:pt x="452" y="12"/>
                  </a:lnTo>
                  <a:lnTo>
                    <a:pt x="459" y="20"/>
                  </a:lnTo>
                  <a:lnTo>
                    <a:pt x="469" y="29"/>
                  </a:lnTo>
                  <a:lnTo>
                    <a:pt x="477" y="35"/>
                  </a:lnTo>
                  <a:lnTo>
                    <a:pt x="488" y="48"/>
                  </a:lnTo>
                  <a:lnTo>
                    <a:pt x="501" y="73"/>
                  </a:lnTo>
                  <a:lnTo>
                    <a:pt x="517" y="102"/>
                  </a:lnTo>
                  <a:lnTo>
                    <a:pt x="530" y="124"/>
                  </a:lnTo>
                  <a:lnTo>
                    <a:pt x="538" y="138"/>
                  </a:lnTo>
                  <a:lnTo>
                    <a:pt x="545" y="159"/>
                  </a:lnTo>
                  <a:lnTo>
                    <a:pt x="555" y="187"/>
                  </a:lnTo>
                  <a:lnTo>
                    <a:pt x="566" y="216"/>
                  </a:lnTo>
                  <a:lnTo>
                    <a:pt x="574" y="247"/>
                  </a:lnTo>
                  <a:lnTo>
                    <a:pt x="581" y="275"/>
                  </a:lnTo>
                  <a:lnTo>
                    <a:pt x="587" y="298"/>
                  </a:lnTo>
                  <a:lnTo>
                    <a:pt x="589" y="313"/>
                  </a:lnTo>
                  <a:lnTo>
                    <a:pt x="591" y="334"/>
                  </a:lnTo>
                  <a:lnTo>
                    <a:pt x="593" y="355"/>
                  </a:lnTo>
                  <a:lnTo>
                    <a:pt x="595" y="371"/>
                  </a:lnTo>
                  <a:lnTo>
                    <a:pt x="589" y="378"/>
                  </a:lnTo>
                  <a:lnTo>
                    <a:pt x="583" y="380"/>
                  </a:lnTo>
                  <a:lnTo>
                    <a:pt x="581" y="382"/>
                  </a:lnTo>
                  <a:lnTo>
                    <a:pt x="583" y="390"/>
                  </a:lnTo>
                  <a:lnTo>
                    <a:pt x="585" y="409"/>
                  </a:lnTo>
                  <a:lnTo>
                    <a:pt x="585" y="428"/>
                  </a:lnTo>
                  <a:lnTo>
                    <a:pt x="583" y="439"/>
                  </a:lnTo>
                  <a:lnTo>
                    <a:pt x="583" y="443"/>
                  </a:lnTo>
                  <a:lnTo>
                    <a:pt x="591" y="447"/>
                  </a:lnTo>
                  <a:lnTo>
                    <a:pt x="601" y="455"/>
                  </a:lnTo>
                  <a:lnTo>
                    <a:pt x="614" y="462"/>
                  </a:lnTo>
                  <a:lnTo>
                    <a:pt x="627" y="470"/>
                  </a:lnTo>
                  <a:lnTo>
                    <a:pt x="639" y="477"/>
                  </a:lnTo>
                  <a:lnTo>
                    <a:pt x="646" y="481"/>
                  </a:lnTo>
                  <a:lnTo>
                    <a:pt x="650" y="483"/>
                  </a:lnTo>
                  <a:lnTo>
                    <a:pt x="688" y="506"/>
                  </a:lnTo>
                  <a:lnTo>
                    <a:pt x="717" y="498"/>
                  </a:lnTo>
                  <a:lnTo>
                    <a:pt x="715" y="472"/>
                  </a:lnTo>
                  <a:lnTo>
                    <a:pt x="622" y="401"/>
                  </a:lnTo>
                  <a:lnTo>
                    <a:pt x="589" y="378"/>
                  </a:lnTo>
                  <a:lnTo>
                    <a:pt x="599" y="359"/>
                  </a:lnTo>
                  <a:lnTo>
                    <a:pt x="665" y="409"/>
                  </a:lnTo>
                  <a:lnTo>
                    <a:pt x="732" y="445"/>
                  </a:lnTo>
                  <a:lnTo>
                    <a:pt x="738" y="460"/>
                  </a:lnTo>
                  <a:lnTo>
                    <a:pt x="749" y="497"/>
                  </a:lnTo>
                  <a:lnTo>
                    <a:pt x="759" y="529"/>
                  </a:lnTo>
                  <a:lnTo>
                    <a:pt x="761" y="542"/>
                  </a:lnTo>
                  <a:lnTo>
                    <a:pt x="755" y="540"/>
                  </a:lnTo>
                  <a:lnTo>
                    <a:pt x="746" y="540"/>
                  </a:lnTo>
                  <a:lnTo>
                    <a:pt x="734" y="539"/>
                  </a:lnTo>
                  <a:lnTo>
                    <a:pt x="721" y="539"/>
                  </a:lnTo>
                  <a:lnTo>
                    <a:pt x="705" y="539"/>
                  </a:lnTo>
                  <a:lnTo>
                    <a:pt x="694" y="537"/>
                  </a:lnTo>
                  <a:lnTo>
                    <a:pt x="684" y="537"/>
                  </a:lnTo>
                  <a:lnTo>
                    <a:pt x="679" y="535"/>
                  </a:lnTo>
                  <a:lnTo>
                    <a:pt x="671" y="531"/>
                  </a:lnTo>
                  <a:lnTo>
                    <a:pt x="660" y="525"/>
                  </a:lnTo>
                  <a:lnTo>
                    <a:pt x="644" y="516"/>
                  </a:lnTo>
                  <a:lnTo>
                    <a:pt x="629" y="506"/>
                  </a:lnTo>
                  <a:lnTo>
                    <a:pt x="614" y="498"/>
                  </a:lnTo>
                  <a:lnTo>
                    <a:pt x="601" y="491"/>
                  </a:lnTo>
                  <a:lnTo>
                    <a:pt x="591" y="485"/>
                  </a:lnTo>
                  <a:lnTo>
                    <a:pt x="587" y="483"/>
                  </a:lnTo>
                  <a:lnTo>
                    <a:pt x="557" y="474"/>
                  </a:lnTo>
                  <a:lnTo>
                    <a:pt x="555" y="474"/>
                  </a:lnTo>
                  <a:lnTo>
                    <a:pt x="551" y="477"/>
                  </a:lnTo>
                  <a:lnTo>
                    <a:pt x="543" y="479"/>
                  </a:lnTo>
                  <a:lnTo>
                    <a:pt x="534" y="483"/>
                  </a:lnTo>
                  <a:lnTo>
                    <a:pt x="522" y="487"/>
                  </a:lnTo>
                  <a:lnTo>
                    <a:pt x="511" y="491"/>
                  </a:lnTo>
                  <a:lnTo>
                    <a:pt x="499" y="493"/>
                  </a:lnTo>
                  <a:lnTo>
                    <a:pt x="488" y="493"/>
                  </a:lnTo>
                  <a:lnTo>
                    <a:pt x="478" y="495"/>
                  </a:lnTo>
                  <a:lnTo>
                    <a:pt x="486" y="498"/>
                  </a:lnTo>
                  <a:lnTo>
                    <a:pt x="496" y="506"/>
                  </a:lnTo>
                  <a:lnTo>
                    <a:pt x="496" y="512"/>
                  </a:lnTo>
                  <a:lnTo>
                    <a:pt x="484" y="518"/>
                  </a:lnTo>
                  <a:lnTo>
                    <a:pt x="473" y="523"/>
                  </a:lnTo>
                  <a:lnTo>
                    <a:pt x="463" y="529"/>
                  </a:lnTo>
                  <a:lnTo>
                    <a:pt x="457" y="535"/>
                  </a:lnTo>
                  <a:lnTo>
                    <a:pt x="450" y="539"/>
                  </a:lnTo>
                  <a:lnTo>
                    <a:pt x="436" y="540"/>
                  </a:lnTo>
                  <a:lnTo>
                    <a:pt x="423" y="542"/>
                  </a:lnTo>
                  <a:lnTo>
                    <a:pt x="417" y="542"/>
                  </a:lnTo>
                  <a:lnTo>
                    <a:pt x="412" y="540"/>
                  </a:lnTo>
                  <a:lnTo>
                    <a:pt x="396" y="537"/>
                  </a:lnTo>
                  <a:lnTo>
                    <a:pt x="377" y="529"/>
                  </a:lnTo>
                  <a:lnTo>
                    <a:pt x="362" y="521"/>
                  </a:lnTo>
                  <a:lnTo>
                    <a:pt x="351" y="506"/>
                  </a:lnTo>
                  <a:lnTo>
                    <a:pt x="337" y="483"/>
                  </a:lnTo>
                  <a:lnTo>
                    <a:pt x="328" y="460"/>
                  </a:lnTo>
                  <a:lnTo>
                    <a:pt x="324" y="451"/>
                  </a:lnTo>
                  <a:lnTo>
                    <a:pt x="345" y="474"/>
                  </a:lnTo>
                  <a:lnTo>
                    <a:pt x="406" y="487"/>
                  </a:lnTo>
                  <a:lnTo>
                    <a:pt x="349" y="464"/>
                  </a:lnTo>
                  <a:lnTo>
                    <a:pt x="265" y="476"/>
                  </a:lnTo>
                  <a:lnTo>
                    <a:pt x="263" y="476"/>
                  </a:lnTo>
                  <a:lnTo>
                    <a:pt x="255" y="477"/>
                  </a:lnTo>
                  <a:lnTo>
                    <a:pt x="244" y="479"/>
                  </a:lnTo>
                  <a:lnTo>
                    <a:pt x="230" y="479"/>
                  </a:lnTo>
                  <a:lnTo>
                    <a:pt x="215" y="481"/>
                  </a:lnTo>
                  <a:lnTo>
                    <a:pt x="200" y="481"/>
                  </a:lnTo>
                  <a:lnTo>
                    <a:pt x="187" y="481"/>
                  </a:lnTo>
                  <a:lnTo>
                    <a:pt x="173" y="479"/>
                  </a:lnTo>
                  <a:lnTo>
                    <a:pt x="160" y="476"/>
                  </a:lnTo>
                  <a:lnTo>
                    <a:pt x="143" y="472"/>
                  </a:lnTo>
                  <a:lnTo>
                    <a:pt x="124" y="466"/>
                  </a:lnTo>
                  <a:lnTo>
                    <a:pt x="106" y="460"/>
                  </a:lnTo>
                  <a:lnTo>
                    <a:pt x="87" y="457"/>
                  </a:lnTo>
                  <a:lnTo>
                    <a:pt x="74" y="451"/>
                  </a:lnTo>
                  <a:lnTo>
                    <a:pt x="64" y="449"/>
                  </a:lnTo>
                  <a:lnTo>
                    <a:pt x="61" y="447"/>
                  </a:lnTo>
                  <a:lnTo>
                    <a:pt x="43" y="439"/>
                  </a:lnTo>
                  <a:lnTo>
                    <a:pt x="64" y="434"/>
                  </a:lnTo>
                  <a:lnTo>
                    <a:pt x="143" y="464"/>
                  </a:lnTo>
                  <a:lnTo>
                    <a:pt x="185" y="472"/>
                  </a:lnTo>
                  <a:lnTo>
                    <a:pt x="179" y="466"/>
                  </a:lnTo>
                  <a:lnTo>
                    <a:pt x="185" y="464"/>
                  </a:lnTo>
                  <a:lnTo>
                    <a:pt x="202" y="458"/>
                  </a:lnTo>
                  <a:lnTo>
                    <a:pt x="225" y="449"/>
                  </a:lnTo>
                  <a:lnTo>
                    <a:pt x="251" y="439"/>
                  </a:lnTo>
                  <a:lnTo>
                    <a:pt x="278" y="432"/>
                  </a:lnTo>
                  <a:lnTo>
                    <a:pt x="303" y="424"/>
                  </a:lnTo>
                  <a:lnTo>
                    <a:pt x="322" y="418"/>
                  </a:lnTo>
                  <a:lnTo>
                    <a:pt x="333" y="418"/>
                  </a:lnTo>
                  <a:lnTo>
                    <a:pt x="343" y="422"/>
                  </a:lnTo>
                  <a:lnTo>
                    <a:pt x="360" y="426"/>
                  </a:lnTo>
                  <a:lnTo>
                    <a:pt x="381" y="432"/>
                  </a:lnTo>
                  <a:lnTo>
                    <a:pt x="404" y="437"/>
                  </a:lnTo>
                  <a:lnTo>
                    <a:pt x="427" y="441"/>
                  </a:lnTo>
                  <a:lnTo>
                    <a:pt x="450" y="445"/>
                  </a:lnTo>
                  <a:lnTo>
                    <a:pt x="469" y="447"/>
                  </a:lnTo>
                  <a:lnTo>
                    <a:pt x="480" y="447"/>
                  </a:lnTo>
                  <a:lnTo>
                    <a:pt x="498" y="445"/>
                  </a:lnTo>
                  <a:lnTo>
                    <a:pt x="511" y="439"/>
                  </a:lnTo>
                  <a:lnTo>
                    <a:pt x="522" y="436"/>
                  </a:lnTo>
                  <a:lnTo>
                    <a:pt x="528" y="428"/>
                  </a:lnTo>
                  <a:lnTo>
                    <a:pt x="522" y="416"/>
                  </a:lnTo>
                  <a:lnTo>
                    <a:pt x="507" y="403"/>
                  </a:lnTo>
                  <a:lnTo>
                    <a:pt x="490" y="392"/>
                  </a:lnTo>
                  <a:lnTo>
                    <a:pt x="482" y="386"/>
                  </a:lnTo>
                  <a:lnTo>
                    <a:pt x="478" y="386"/>
                  </a:lnTo>
                  <a:lnTo>
                    <a:pt x="469" y="382"/>
                  </a:lnTo>
                  <a:lnTo>
                    <a:pt x="454" y="380"/>
                  </a:lnTo>
                  <a:lnTo>
                    <a:pt x="436" y="376"/>
                  </a:lnTo>
                  <a:lnTo>
                    <a:pt x="417" y="371"/>
                  </a:lnTo>
                  <a:lnTo>
                    <a:pt x="398" y="367"/>
                  </a:lnTo>
                  <a:lnTo>
                    <a:pt x="381" y="363"/>
                  </a:lnTo>
                  <a:lnTo>
                    <a:pt x="368" y="361"/>
                  </a:lnTo>
                  <a:lnTo>
                    <a:pt x="353" y="357"/>
                  </a:lnTo>
                  <a:lnTo>
                    <a:pt x="343" y="352"/>
                  </a:lnTo>
                  <a:lnTo>
                    <a:pt x="339" y="346"/>
                  </a:lnTo>
                  <a:lnTo>
                    <a:pt x="339" y="344"/>
                  </a:lnTo>
                  <a:lnTo>
                    <a:pt x="305" y="338"/>
                  </a:lnTo>
                  <a:lnTo>
                    <a:pt x="318" y="329"/>
                  </a:lnTo>
                  <a:lnTo>
                    <a:pt x="324" y="319"/>
                  </a:lnTo>
                  <a:lnTo>
                    <a:pt x="356" y="325"/>
                  </a:lnTo>
                  <a:lnTo>
                    <a:pt x="330" y="315"/>
                  </a:lnTo>
                  <a:lnTo>
                    <a:pt x="335" y="311"/>
                  </a:lnTo>
                  <a:lnTo>
                    <a:pt x="303" y="249"/>
                  </a:lnTo>
                  <a:lnTo>
                    <a:pt x="328" y="250"/>
                  </a:lnTo>
                  <a:lnTo>
                    <a:pt x="339" y="249"/>
                  </a:lnTo>
                  <a:lnTo>
                    <a:pt x="366" y="271"/>
                  </a:lnTo>
                  <a:lnTo>
                    <a:pt x="372" y="271"/>
                  </a:lnTo>
                  <a:lnTo>
                    <a:pt x="385" y="275"/>
                  </a:lnTo>
                  <a:lnTo>
                    <a:pt x="400" y="279"/>
                  </a:lnTo>
                  <a:lnTo>
                    <a:pt x="408" y="287"/>
                  </a:lnTo>
                  <a:lnTo>
                    <a:pt x="410" y="296"/>
                  </a:lnTo>
                  <a:lnTo>
                    <a:pt x="408" y="306"/>
                  </a:lnTo>
                  <a:lnTo>
                    <a:pt x="406" y="313"/>
                  </a:lnTo>
                  <a:lnTo>
                    <a:pt x="406" y="315"/>
                  </a:lnTo>
                  <a:lnTo>
                    <a:pt x="465" y="325"/>
                  </a:lnTo>
                  <a:lnTo>
                    <a:pt x="438" y="290"/>
                  </a:lnTo>
                  <a:lnTo>
                    <a:pt x="311" y="193"/>
                  </a:lnTo>
                  <a:lnTo>
                    <a:pt x="309" y="184"/>
                  </a:lnTo>
                  <a:lnTo>
                    <a:pt x="307" y="166"/>
                  </a:lnTo>
                  <a:lnTo>
                    <a:pt x="284" y="300"/>
                  </a:lnTo>
                  <a:lnTo>
                    <a:pt x="288" y="222"/>
                  </a:lnTo>
                  <a:lnTo>
                    <a:pt x="303" y="155"/>
                  </a:lnTo>
                  <a:lnTo>
                    <a:pt x="320" y="159"/>
                  </a:lnTo>
                  <a:lnTo>
                    <a:pt x="328" y="151"/>
                  </a:lnTo>
                  <a:lnTo>
                    <a:pt x="354" y="138"/>
                  </a:lnTo>
                  <a:lnTo>
                    <a:pt x="356" y="134"/>
                  </a:lnTo>
                  <a:lnTo>
                    <a:pt x="362" y="128"/>
                  </a:lnTo>
                  <a:lnTo>
                    <a:pt x="370" y="123"/>
                  </a:lnTo>
                  <a:lnTo>
                    <a:pt x="377" y="119"/>
                  </a:lnTo>
                  <a:lnTo>
                    <a:pt x="389" y="121"/>
                  </a:lnTo>
                  <a:lnTo>
                    <a:pt x="400" y="121"/>
                  </a:lnTo>
                  <a:lnTo>
                    <a:pt x="410" y="123"/>
                  </a:lnTo>
                  <a:lnTo>
                    <a:pt x="414" y="123"/>
                  </a:lnTo>
                  <a:lnTo>
                    <a:pt x="457" y="166"/>
                  </a:lnTo>
                  <a:lnTo>
                    <a:pt x="465" y="176"/>
                  </a:lnTo>
                  <a:lnTo>
                    <a:pt x="478" y="197"/>
                  </a:lnTo>
                  <a:lnTo>
                    <a:pt x="488" y="222"/>
                  </a:lnTo>
                  <a:lnTo>
                    <a:pt x="484" y="243"/>
                  </a:lnTo>
                  <a:lnTo>
                    <a:pt x="475" y="256"/>
                  </a:lnTo>
                  <a:lnTo>
                    <a:pt x="473" y="268"/>
                  </a:lnTo>
                  <a:lnTo>
                    <a:pt x="475" y="275"/>
                  </a:lnTo>
                  <a:lnTo>
                    <a:pt x="477" y="279"/>
                  </a:lnTo>
                  <a:lnTo>
                    <a:pt x="501" y="329"/>
                  </a:lnTo>
                  <a:lnTo>
                    <a:pt x="543" y="342"/>
                  </a:lnTo>
                  <a:lnTo>
                    <a:pt x="513" y="247"/>
                  </a:lnTo>
                  <a:lnTo>
                    <a:pt x="436" y="65"/>
                  </a:lnTo>
                  <a:lnTo>
                    <a:pt x="427" y="65"/>
                  </a:lnTo>
                  <a:lnTo>
                    <a:pt x="402" y="67"/>
                  </a:lnTo>
                  <a:lnTo>
                    <a:pt x="368" y="69"/>
                  </a:lnTo>
                  <a:lnTo>
                    <a:pt x="326" y="71"/>
                  </a:lnTo>
                  <a:lnTo>
                    <a:pt x="284" y="73"/>
                  </a:lnTo>
                  <a:lnTo>
                    <a:pt x="246" y="75"/>
                  </a:lnTo>
                  <a:lnTo>
                    <a:pt x="217" y="79"/>
                  </a:lnTo>
                  <a:lnTo>
                    <a:pt x="202" y="81"/>
                  </a:lnTo>
                  <a:lnTo>
                    <a:pt x="190" y="88"/>
                  </a:lnTo>
                  <a:lnTo>
                    <a:pt x="175" y="102"/>
                  </a:lnTo>
                  <a:lnTo>
                    <a:pt x="156" y="121"/>
                  </a:lnTo>
                  <a:lnTo>
                    <a:pt x="135" y="140"/>
                  </a:lnTo>
                  <a:lnTo>
                    <a:pt x="114" y="161"/>
                  </a:lnTo>
                  <a:lnTo>
                    <a:pt x="97" y="180"/>
                  </a:lnTo>
                  <a:lnTo>
                    <a:pt x="84" y="193"/>
                  </a:lnTo>
                  <a:lnTo>
                    <a:pt x="76" y="201"/>
                  </a:lnTo>
                  <a:lnTo>
                    <a:pt x="66" y="208"/>
                  </a:lnTo>
                  <a:lnTo>
                    <a:pt x="55" y="216"/>
                  </a:lnTo>
                  <a:lnTo>
                    <a:pt x="43" y="224"/>
                  </a:lnTo>
                  <a:lnTo>
                    <a:pt x="40" y="226"/>
                  </a:lnTo>
                  <a:lnTo>
                    <a:pt x="5" y="245"/>
                  </a:lnTo>
                  <a:lnTo>
                    <a:pt x="5" y="233"/>
                  </a:lnTo>
                  <a:lnTo>
                    <a:pt x="3" y="231"/>
                  </a:lnTo>
                  <a:lnTo>
                    <a:pt x="3" y="228"/>
                  </a:lnTo>
                  <a:lnTo>
                    <a:pt x="2" y="222"/>
                  </a:lnTo>
                  <a:lnTo>
                    <a:pt x="5" y="216"/>
                  </a:lnTo>
                  <a:lnTo>
                    <a:pt x="17" y="207"/>
                  </a:lnTo>
                  <a:lnTo>
                    <a:pt x="36" y="189"/>
                  </a:lnTo>
                  <a:lnTo>
                    <a:pt x="51" y="174"/>
                  </a:lnTo>
                  <a:lnTo>
                    <a:pt x="59" y="168"/>
                  </a:lnTo>
                  <a:lnTo>
                    <a:pt x="0" y="20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B3081B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40" name="Freeform 38"/>
            <p:cNvSpPr>
              <a:spLocks/>
            </p:cNvSpPr>
            <p:nvPr/>
          </p:nvSpPr>
          <p:spPr bwMode="auto">
            <a:xfrm flipH="1">
              <a:off x="3717" y="1474"/>
              <a:ext cx="8" cy="39"/>
            </a:xfrm>
            <a:custGeom>
              <a:avLst/>
              <a:gdLst>
                <a:gd name="T0" fmla="*/ 8 w 8"/>
                <a:gd name="T1" fmla="*/ 0 h 37"/>
                <a:gd name="T2" fmla="*/ 0 w 8"/>
                <a:gd name="T3" fmla="*/ 39 h 37"/>
                <a:gd name="T4" fmla="*/ 6 w 8"/>
                <a:gd name="T5" fmla="*/ 35 h 37"/>
                <a:gd name="T6" fmla="*/ 8 w 8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37">
                  <a:moveTo>
                    <a:pt x="8" y="0"/>
                  </a:moveTo>
                  <a:lnTo>
                    <a:pt x="0" y="37"/>
                  </a:lnTo>
                  <a:lnTo>
                    <a:pt x="6" y="3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41" name="Freeform 39"/>
            <p:cNvSpPr>
              <a:spLocks/>
            </p:cNvSpPr>
            <p:nvPr/>
          </p:nvSpPr>
          <p:spPr bwMode="auto">
            <a:xfrm flipH="1">
              <a:off x="3604" y="1556"/>
              <a:ext cx="33" cy="22"/>
            </a:xfrm>
            <a:custGeom>
              <a:avLst/>
              <a:gdLst>
                <a:gd name="T0" fmla="*/ 0 w 32"/>
                <a:gd name="T1" fmla="*/ 1 h 21"/>
                <a:gd name="T2" fmla="*/ 6 w 32"/>
                <a:gd name="T3" fmla="*/ 3 h 21"/>
                <a:gd name="T4" fmla="*/ 18 w 32"/>
                <a:gd name="T5" fmla="*/ 7 h 21"/>
                <a:gd name="T6" fmla="*/ 29 w 32"/>
                <a:gd name="T7" fmla="*/ 14 h 21"/>
                <a:gd name="T8" fmla="*/ 31 w 32"/>
                <a:gd name="T9" fmla="*/ 22 h 21"/>
                <a:gd name="T10" fmla="*/ 33 w 32"/>
                <a:gd name="T11" fmla="*/ 18 h 21"/>
                <a:gd name="T12" fmla="*/ 31 w 32"/>
                <a:gd name="T13" fmla="*/ 7 h 21"/>
                <a:gd name="T14" fmla="*/ 24 w 32"/>
                <a:gd name="T15" fmla="*/ 0 h 21"/>
                <a:gd name="T16" fmla="*/ 0 w 32"/>
                <a:gd name="T17" fmla="*/ 1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" h="21">
                  <a:moveTo>
                    <a:pt x="0" y="1"/>
                  </a:moveTo>
                  <a:lnTo>
                    <a:pt x="6" y="3"/>
                  </a:lnTo>
                  <a:lnTo>
                    <a:pt x="17" y="7"/>
                  </a:lnTo>
                  <a:lnTo>
                    <a:pt x="28" y="13"/>
                  </a:lnTo>
                  <a:lnTo>
                    <a:pt x="30" y="21"/>
                  </a:lnTo>
                  <a:lnTo>
                    <a:pt x="32" y="17"/>
                  </a:lnTo>
                  <a:lnTo>
                    <a:pt x="30" y="7"/>
                  </a:lnTo>
                  <a:lnTo>
                    <a:pt x="2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42" name="Freeform 40"/>
            <p:cNvSpPr>
              <a:spLocks/>
            </p:cNvSpPr>
            <p:nvPr/>
          </p:nvSpPr>
          <p:spPr bwMode="auto">
            <a:xfrm flipH="1">
              <a:off x="3380" y="1792"/>
              <a:ext cx="79" cy="64"/>
            </a:xfrm>
            <a:custGeom>
              <a:avLst/>
              <a:gdLst>
                <a:gd name="T0" fmla="*/ 0 w 77"/>
                <a:gd name="T1" fmla="*/ 0 h 61"/>
                <a:gd name="T2" fmla="*/ 42 w 77"/>
                <a:gd name="T3" fmla="*/ 38 h 61"/>
                <a:gd name="T4" fmla="*/ 45 w 77"/>
                <a:gd name="T5" fmla="*/ 40 h 61"/>
                <a:gd name="T6" fmla="*/ 53 w 77"/>
                <a:gd name="T7" fmla="*/ 46 h 61"/>
                <a:gd name="T8" fmla="*/ 64 w 77"/>
                <a:gd name="T9" fmla="*/ 51 h 61"/>
                <a:gd name="T10" fmla="*/ 75 w 77"/>
                <a:gd name="T11" fmla="*/ 56 h 61"/>
                <a:gd name="T12" fmla="*/ 79 w 77"/>
                <a:gd name="T13" fmla="*/ 58 h 61"/>
                <a:gd name="T14" fmla="*/ 73 w 77"/>
                <a:gd name="T15" fmla="*/ 62 h 61"/>
                <a:gd name="T16" fmla="*/ 64 w 77"/>
                <a:gd name="T17" fmla="*/ 64 h 61"/>
                <a:gd name="T18" fmla="*/ 60 w 77"/>
                <a:gd name="T19" fmla="*/ 64 h 61"/>
                <a:gd name="T20" fmla="*/ 53 w 77"/>
                <a:gd name="T21" fmla="*/ 62 h 61"/>
                <a:gd name="T22" fmla="*/ 43 w 77"/>
                <a:gd name="T23" fmla="*/ 54 h 61"/>
                <a:gd name="T24" fmla="*/ 30 w 77"/>
                <a:gd name="T25" fmla="*/ 44 h 61"/>
                <a:gd name="T26" fmla="*/ 21 w 77"/>
                <a:gd name="T27" fmla="*/ 34 h 61"/>
                <a:gd name="T28" fmla="*/ 14 w 77"/>
                <a:gd name="T29" fmla="*/ 24 h 61"/>
                <a:gd name="T30" fmla="*/ 8 w 77"/>
                <a:gd name="T31" fmla="*/ 12 h 61"/>
                <a:gd name="T32" fmla="*/ 2 w 77"/>
                <a:gd name="T33" fmla="*/ 3 h 61"/>
                <a:gd name="T34" fmla="*/ 0 w 77"/>
                <a:gd name="T35" fmla="*/ 0 h 6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7" h="61">
                  <a:moveTo>
                    <a:pt x="0" y="0"/>
                  </a:moveTo>
                  <a:lnTo>
                    <a:pt x="41" y="36"/>
                  </a:lnTo>
                  <a:lnTo>
                    <a:pt x="44" y="38"/>
                  </a:lnTo>
                  <a:lnTo>
                    <a:pt x="52" y="44"/>
                  </a:lnTo>
                  <a:lnTo>
                    <a:pt x="62" y="49"/>
                  </a:lnTo>
                  <a:lnTo>
                    <a:pt x="73" y="53"/>
                  </a:lnTo>
                  <a:lnTo>
                    <a:pt x="77" y="55"/>
                  </a:lnTo>
                  <a:lnTo>
                    <a:pt x="71" y="59"/>
                  </a:lnTo>
                  <a:lnTo>
                    <a:pt x="62" y="61"/>
                  </a:lnTo>
                  <a:lnTo>
                    <a:pt x="58" y="61"/>
                  </a:lnTo>
                  <a:lnTo>
                    <a:pt x="52" y="59"/>
                  </a:lnTo>
                  <a:lnTo>
                    <a:pt x="42" y="51"/>
                  </a:lnTo>
                  <a:lnTo>
                    <a:pt x="29" y="42"/>
                  </a:lnTo>
                  <a:lnTo>
                    <a:pt x="20" y="32"/>
                  </a:lnTo>
                  <a:lnTo>
                    <a:pt x="14" y="23"/>
                  </a:lnTo>
                  <a:lnTo>
                    <a:pt x="8" y="11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43" name="Freeform 41"/>
            <p:cNvSpPr>
              <a:spLocks/>
            </p:cNvSpPr>
            <p:nvPr/>
          </p:nvSpPr>
          <p:spPr bwMode="auto">
            <a:xfrm flipH="1">
              <a:off x="3747" y="1362"/>
              <a:ext cx="177" cy="98"/>
            </a:xfrm>
            <a:custGeom>
              <a:avLst/>
              <a:gdLst>
                <a:gd name="T0" fmla="*/ 0 w 172"/>
                <a:gd name="T1" fmla="*/ 98 h 95"/>
                <a:gd name="T2" fmla="*/ 56 w 172"/>
                <a:gd name="T3" fmla="*/ 33 h 95"/>
                <a:gd name="T4" fmla="*/ 97 w 172"/>
                <a:gd name="T5" fmla="*/ 5 h 95"/>
                <a:gd name="T6" fmla="*/ 177 w 172"/>
                <a:gd name="T7" fmla="*/ 0 h 95"/>
                <a:gd name="T8" fmla="*/ 175 w 172"/>
                <a:gd name="T9" fmla="*/ 0 h 95"/>
                <a:gd name="T10" fmla="*/ 168 w 172"/>
                <a:gd name="T11" fmla="*/ 0 h 95"/>
                <a:gd name="T12" fmla="*/ 155 w 172"/>
                <a:gd name="T13" fmla="*/ 1 h 95"/>
                <a:gd name="T14" fmla="*/ 144 w 172"/>
                <a:gd name="T15" fmla="*/ 1 h 95"/>
                <a:gd name="T16" fmla="*/ 130 w 172"/>
                <a:gd name="T17" fmla="*/ 3 h 95"/>
                <a:gd name="T18" fmla="*/ 118 w 172"/>
                <a:gd name="T19" fmla="*/ 3 h 95"/>
                <a:gd name="T20" fmla="*/ 108 w 172"/>
                <a:gd name="T21" fmla="*/ 5 h 95"/>
                <a:gd name="T22" fmla="*/ 103 w 172"/>
                <a:gd name="T23" fmla="*/ 5 h 95"/>
                <a:gd name="T24" fmla="*/ 93 w 172"/>
                <a:gd name="T25" fmla="*/ 11 h 95"/>
                <a:gd name="T26" fmla="*/ 82 w 172"/>
                <a:gd name="T27" fmla="*/ 22 h 95"/>
                <a:gd name="T28" fmla="*/ 71 w 172"/>
                <a:gd name="T29" fmla="*/ 33 h 95"/>
                <a:gd name="T30" fmla="*/ 61 w 172"/>
                <a:gd name="T31" fmla="*/ 41 h 95"/>
                <a:gd name="T32" fmla="*/ 56 w 172"/>
                <a:gd name="T33" fmla="*/ 44 h 95"/>
                <a:gd name="T34" fmla="*/ 47 w 172"/>
                <a:gd name="T35" fmla="*/ 53 h 95"/>
                <a:gd name="T36" fmla="*/ 38 w 172"/>
                <a:gd name="T37" fmla="*/ 61 h 95"/>
                <a:gd name="T38" fmla="*/ 28 w 172"/>
                <a:gd name="T39" fmla="*/ 72 h 95"/>
                <a:gd name="T40" fmla="*/ 16 w 172"/>
                <a:gd name="T41" fmla="*/ 83 h 95"/>
                <a:gd name="T42" fmla="*/ 8 w 172"/>
                <a:gd name="T43" fmla="*/ 90 h 95"/>
                <a:gd name="T44" fmla="*/ 2 w 172"/>
                <a:gd name="T45" fmla="*/ 96 h 95"/>
                <a:gd name="T46" fmla="*/ 0 w 172"/>
                <a:gd name="T47" fmla="*/ 98 h 9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72" h="95">
                  <a:moveTo>
                    <a:pt x="0" y="95"/>
                  </a:moveTo>
                  <a:lnTo>
                    <a:pt x="54" y="32"/>
                  </a:lnTo>
                  <a:lnTo>
                    <a:pt x="94" y="5"/>
                  </a:lnTo>
                  <a:lnTo>
                    <a:pt x="172" y="0"/>
                  </a:lnTo>
                  <a:lnTo>
                    <a:pt x="170" y="0"/>
                  </a:lnTo>
                  <a:lnTo>
                    <a:pt x="163" y="0"/>
                  </a:lnTo>
                  <a:lnTo>
                    <a:pt x="151" y="1"/>
                  </a:lnTo>
                  <a:lnTo>
                    <a:pt x="140" y="1"/>
                  </a:lnTo>
                  <a:lnTo>
                    <a:pt x="126" y="3"/>
                  </a:lnTo>
                  <a:lnTo>
                    <a:pt x="115" y="3"/>
                  </a:lnTo>
                  <a:lnTo>
                    <a:pt x="105" y="5"/>
                  </a:lnTo>
                  <a:lnTo>
                    <a:pt x="100" y="5"/>
                  </a:lnTo>
                  <a:lnTo>
                    <a:pt x="90" y="11"/>
                  </a:lnTo>
                  <a:lnTo>
                    <a:pt x="80" y="21"/>
                  </a:lnTo>
                  <a:lnTo>
                    <a:pt x="69" y="32"/>
                  </a:lnTo>
                  <a:lnTo>
                    <a:pt x="59" y="40"/>
                  </a:lnTo>
                  <a:lnTo>
                    <a:pt x="54" y="43"/>
                  </a:lnTo>
                  <a:lnTo>
                    <a:pt x="46" y="51"/>
                  </a:lnTo>
                  <a:lnTo>
                    <a:pt x="37" y="59"/>
                  </a:lnTo>
                  <a:lnTo>
                    <a:pt x="27" y="70"/>
                  </a:lnTo>
                  <a:lnTo>
                    <a:pt x="16" y="80"/>
                  </a:lnTo>
                  <a:lnTo>
                    <a:pt x="8" y="87"/>
                  </a:lnTo>
                  <a:lnTo>
                    <a:pt x="2" y="93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uiExpand="1" build="p"/>
      <p:bldP spid="1946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Basic assumptions of type theory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The TDI questionnaire assesses preferences.</a:t>
            </a:r>
          </a:p>
          <a:p>
            <a:pPr eaLnBrk="1" hangingPunct="1">
              <a:lnSpc>
                <a:spcPct val="90000"/>
              </a:lnSpc>
            </a:pPr>
            <a:endParaRPr lang="en-US" altLang="en-US" sz="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Preferences are not absolutes: everyone uses all eight.</a:t>
            </a:r>
          </a:p>
          <a:p>
            <a:pPr eaLnBrk="1" hangingPunct="1">
              <a:lnSpc>
                <a:spcPct val="90000"/>
              </a:lnSpc>
            </a:pPr>
            <a:endParaRPr lang="en-US" altLang="en-US" sz="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Preferences are not </a:t>
            </a:r>
            <a:r>
              <a:rPr lang="en-US" altLang="en-US" sz="2800" b="1" dirty="0" smtClean="0"/>
              <a:t>abilities</a:t>
            </a:r>
            <a:r>
              <a:rPr lang="en-US" altLang="en-US" sz="2800" dirty="0" smtClean="0"/>
              <a:t>: TDI preferences do not tell you what you can and can’t do.</a:t>
            </a:r>
          </a:p>
          <a:p>
            <a:pPr eaLnBrk="1" hangingPunct="1">
              <a:lnSpc>
                <a:spcPct val="90000"/>
              </a:lnSpc>
            </a:pPr>
            <a:endParaRPr lang="en-US" altLang="en-US" sz="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There are no better or worse types: all types have potential.</a:t>
            </a:r>
          </a:p>
          <a:p>
            <a:pPr eaLnBrk="1" hangingPunct="1">
              <a:lnSpc>
                <a:spcPct val="90000"/>
              </a:lnSpc>
            </a:pPr>
            <a:endParaRPr lang="en-US" altLang="en-US" sz="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People are the best judges of their own type </a:t>
            </a:r>
            <a:r>
              <a:rPr lang="en-US" altLang="en-US" sz="2800" dirty="0" smtClean="0">
                <a:cs typeface="Arial" panose="020B0604020202020204" pitchFamily="34" charset="0"/>
              </a:rPr>
              <a:t>–</a:t>
            </a:r>
            <a:r>
              <a:rPr lang="en-US" altLang="en-US" sz="2800" dirty="0" smtClean="0"/>
              <a:t> hence the TDI questionnaire is an </a:t>
            </a:r>
            <a:r>
              <a:rPr lang="en-US" altLang="en-US" sz="2800" b="1" dirty="0" smtClean="0"/>
              <a:t>indicator</a:t>
            </a:r>
            <a:r>
              <a:rPr lang="en-US" altLang="en-US" sz="2800" dirty="0" smtClean="0"/>
              <a:t>, not a test.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 3-stage process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GB" altLang="en-US" sz="2800" dirty="0" smtClean="0"/>
              <a:t>1.questionnaire	   		2.self assessment</a:t>
            </a:r>
          </a:p>
          <a:p>
            <a:pPr lvl="1" algn="ctr"/>
            <a:endParaRPr lang="en-GB" altLang="en-US" sz="2800" dirty="0" smtClean="0"/>
          </a:p>
          <a:p>
            <a:pPr algn="ctr"/>
            <a:endParaRPr lang="en-GB" altLang="en-US" sz="2800" dirty="0" smtClean="0"/>
          </a:p>
          <a:p>
            <a:pPr algn="ctr"/>
            <a:endParaRPr lang="en-GB" altLang="en-US" sz="2800" dirty="0" smtClean="0"/>
          </a:p>
          <a:p>
            <a:pPr algn="ctr"/>
            <a:endParaRPr lang="en-GB" altLang="en-US" sz="2800" dirty="0" smtClean="0"/>
          </a:p>
          <a:p>
            <a:pPr algn="ctr"/>
            <a:endParaRPr lang="en-GB" altLang="en-US" sz="2800" dirty="0"/>
          </a:p>
          <a:p>
            <a:pPr algn="ctr"/>
            <a:endParaRPr lang="en-GB" altLang="en-US" sz="2800" dirty="0" smtClean="0"/>
          </a:p>
          <a:p>
            <a:pPr algn="ctr"/>
            <a:endParaRPr lang="en-GB" altLang="en-US" sz="2800" dirty="0" smtClean="0"/>
          </a:p>
          <a:p>
            <a:pPr algn="ctr"/>
            <a:r>
              <a:rPr lang="en-GB" altLang="en-US" sz="2800" dirty="0" smtClean="0"/>
              <a:t>3.your ‘best fit’</a:t>
            </a:r>
          </a:p>
          <a:p>
            <a:pPr algn="ctr"/>
            <a:endParaRPr lang="en-GB" altLang="en-US" sz="2800" dirty="0" smtClean="0"/>
          </a:p>
          <a:p>
            <a:pPr algn="ctr"/>
            <a:r>
              <a:rPr lang="en-GB" altLang="en-US" sz="2800" dirty="0" smtClean="0"/>
              <a:t>You are the best judge of your personality! </a:t>
            </a:r>
          </a:p>
          <a:p>
            <a:pPr algn="ctr"/>
            <a:endParaRPr lang="en-GB" altLang="en-US" sz="2800" dirty="0" smtClean="0"/>
          </a:p>
        </p:txBody>
      </p:sp>
      <p:sp>
        <p:nvSpPr>
          <p:cNvPr id="120836" name="AutoShape 4"/>
          <p:cNvSpPr>
            <a:spLocks noChangeArrowheads="1"/>
          </p:cNvSpPr>
          <p:nvPr/>
        </p:nvSpPr>
        <p:spPr bwMode="auto">
          <a:xfrm>
            <a:off x="1258888" y="2205038"/>
            <a:ext cx="720725" cy="1655762"/>
          </a:xfrm>
          <a:prstGeom prst="curvedRightArrow">
            <a:avLst>
              <a:gd name="adj1" fmla="val 45830"/>
              <a:gd name="adj2" fmla="val 91777"/>
              <a:gd name="adj3" fmla="val 33333"/>
            </a:avLst>
          </a:prstGeom>
          <a:solidFill>
            <a:srgbClr val="66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120837" name="AutoShape 5"/>
          <p:cNvSpPr>
            <a:spLocks noChangeArrowheads="1"/>
          </p:cNvSpPr>
          <p:nvPr/>
        </p:nvSpPr>
        <p:spPr bwMode="auto">
          <a:xfrm>
            <a:off x="6588125" y="2276475"/>
            <a:ext cx="733425" cy="1584325"/>
          </a:xfrm>
          <a:prstGeom prst="curvedLeftArrow">
            <a:avLst>
              <a:gd name="adj1" fmla="val 43203"/>
              <a:gd name="adj2" fmla="val 86407"/>
              <a:gd name="adj3" fmla="val 33333"/>
            </a:avLst>
          </a:prstGeom>
          <a:solidFill>
            <a:srgbClr val="66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361401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08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08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08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08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6" grpId="0" animBg="1"/>
      <p:bldP spid="1208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The four dimensions of type</a:t>
            </a:r>
            <a:endParaRPr lang="en-US" altLang="en-US" smtClean="0"/>
          </a:p>
        </p:txBody>
      </p:sp>
      <p:graphicFrame>
        <p:nvGraphicFramePr>
          <p:cNvPr id="23555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5055182"/>
              </p:ext>
            </p:extLst>
          </p:nvPr>
        </p:nvGraphicFramePr>
        <p:xfrm>
          <a:off x="432000" y="2044388"/>
          <a:ext cx="8280400" cy="5270500"/>
        </p:xfrm>
        <a:graphic>
          <a:graphicData uri="http://schemas.openxmlformats.org/drawingml/2006/table">
            <a:tbl>
              <a:tblPr/>
              <a:tblGrid>
                <a:gridCol w="3400405"/>
                <a:gridCol w="1409924"/>
                <a:gridCol w="3470071"/>
              </a:tblGrid>
              <a:tr h="131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17C0E"/>
                          </a:solidFill>
                          <a:effectLst/>
                          <a:latin typeface="Arial" panose="020B0604020202020204" pitchFamily="34" charset="0"/>
                        </a:rPr>
                        <a:t>E</a:t>
                      </a:r>
                      <a:r>
                        <a:rPr kumimoji="0" lang="en-GB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xtraversion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43" marR="9554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r>
                        <a:rPr kumimoji="0" lang="en-GB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and</a:t>
                      </a:r>
                      <a:r>
                        <a:rPr kumimoji="0" lang="en-GB" altLang="en-US" sz="3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kumimoji="0" lang="en-US" altLang="en-US" sz="3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43" marR="9554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17C0E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ntroversion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43" marR="9554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17C0E"/>
                          </a:solidFill>
                          <a:effectLst/>
                          <a:latin typeface="Arial" panose="020B0604020202020204" pitchFamily="34" charset="0"/>
                        </a:rPr>
                        <a:t>S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ensing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43" marR="9554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and</a:t>
                      </a:r>
                      <a:r>
                        <a:rPr kumimoji="0" lang="en-GB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kumimoji="0" lang="en-US" altLang="en-US" sz="3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43" marR="9554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  <a:r>
                        <a:rPr kumimoji="0" lang="en-GB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17C0E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tuition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43" marR="9554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17C0E"/>
                          </a:solidFill>
                          <a:effectLst/>
                          <a:latin typeface="Arial" panose="020B0604020202020204" pitchFamily="34" charset="0"/>
                        </a:rPr>
                        <a:t>T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hinking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43" marR="9554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and</a:t>
                      </a:r>
                      <a:r>
                        <a:rPr kumimoji="0" lang="en-GB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kumimoji="0" lang="en-US" altLang="en-US" sz="3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43" marR="9554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17C0E"/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eeling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43" marR="9554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17C0E"/>
                          </a:solidFill>
                          <a:effectLst/>
                          <a:latin typeface="Arial" panose="020B0604020202020204" pitchFamily="34" charset="0"/>
                        </a:rPr>
                        <a:t>J</a:t>
                      </a:r>
                      <a:r>
                        <a:rPr kumimoji="0" lang="en-GB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udging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43" marR="9554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and</a:t>
                      </a:r>
                      <a:r>
                        <a:rPr kumimoji="0" lang="en-GB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kumimoji="0" lang="en-US" altLang="en-US" sz="3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43" marR="9554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17C0E"/>
                          </a:solidFill>
                          <a:effectLst/>
                          <a:latin typeface="Arial" panose="020B0604020202020204" pitchFamily="34" charset="0"/>
                        </a:rPr>
                        <a:t>P</a:t>
                      </a:r>
                      <a:r>
                        <a:rPr kumimoji="0" lang="en-GB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erceiving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43" marR="9554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241" name="Rectangle 25"/>
          <p:cNvSpPr>
            <a:spLocks noChangeArrowheads="1"/>
          </p:cNvSpPr>
          <p:nvPr/>
        </p:nvSpPr>
        <p:spPr bwMode="auto">
          <a:xfrm>
            <a:off x="1076325" y="1652588"/>
            <a:ext cx="7743825" cy="457200"/>
          </a:xfrm>
          <a:prstGeom prst="rect">
            <a:avLst/>
          </a:prstGeom>
          <a:solidFill>
            <a:srgbClr val="0087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20000"/>
              </a:spcBef>
            </a:pPr>
            <a:r>
              <a:rPr lang="en-GB" altLang="en-US" sz="2000">
                <a:solidFill>
                  <a:schemeClr val="bg1"/>
                </a:solidFill>
                <a:ea typeface="ＭＳ Ｐゴシック" panose="020B0600070205080204" pitchFamily="34" charset="-128"/>
              </a:rPr>
              <a:t>Where you prefer to get and focus your ‘energy’ or attention</a:t>
            </a:r>
          </a:p>
        </p:txBody>
      </p:sp>
      <p:sp>
        <p:nvSpPr>
          <p:cNvPr id="9242" name="Rectangle 26"/>
          <p:cNvSpPr>
            <a:spLocks noChangeArrowheads="1"/>
          </p:cNvSpPr>
          <p:nvPr/>
        </p:nvSpPr>
        <p:spPr bwMode="auto">
          <a:xfrm>
            <a:off x="1076325" y="2949575"/>
            <a:ext cx="7743825" cy="457200"/>
          </a:xfrm>
          <a:prstGeom prst="rect">
            <a:avLst/>
          </a:prstGeom>
          <a:solidFill>
            <a:srgbClr val="0087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20000"/>
              </a:spcBef>
            </a:pPr>
            <a:r>
              <a:rPr lang="en-GB" altLang="en-US" sz="2000">
                <a:solidFill>
                  <a:schemeClr val="bg1"/>
                </a:solidFill>
                <a:ea typeface="ＭＳ Ｐゴシック" panose="020B0600070205080204" pitchFamily="34" charset="-128"/>
              </a:rPr>
              <a:t>What kind of information you prefer to gather and trust</a:t>
            </a:r>
          </a:p>
        </p:txBody>
      </p:sp>
      <p:sp>
        <p:nvSpPr>
          <p:cNvPr id="9243" name="Rectangle 27"/>
          <p:cNvSpPr>
            <a:spLocks noChangeArrowheads="1"/>
          </p:cNvSpPr>
          <p:nvPr/>
        </p:nvSpPr>
        <p:spPr bwMode="auto">
          <a:xfrm>
            <a:off x="1076325" y="4316413"/>
            <a:ext cx="7743825" cy="457200"/>
          </a:xfrm>
          <a:prstGeom prst="rect">
            <a:avLst/>
          </a:prstGeom>
          <a:solidFill>
            <a:srgbClr val="0087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20000"/>
              </a:spcBef>
            </a:pPr>
            <a:r>
              <a:rPr lang="en-GB" altLang="en-US" sz="2000">
                <a:solidFill>
                  <a:schemeClr val="bg1"/>
                </a:solidFill>
                <a:ea typeface="ＭＳ Ｐゴシック" panose="020B0600070205080204" pitchFamily="34" charset="-128"/>
              </a:rPr>
              <a:t>What process you prefer to use in coming to decisions</a:t>
            </a:r>
          </a:p>
        </p:txBody>
      </p:sp>
      <p:sp>
        <p:nvSpPr>
          <p:cNvPr id="9244" name="Rectangle 28"/>
          <p:cNvSpPr>
            <a:spLocks noChangeArrowheads="1"/>
          </p:cNvSpPr>
          <p:nvPr/>
        </p:nvSpPr>
        <p:spPr bwMode="auto">
          <a:xfrm>
            <a:off x="1042988" y="5541963"/>
            <a:ext cx="7845425" cy="457200"/>
          </a:xfrm>
          <a:prstGeom prst="rect">
            <a:avLst/>
          </a:prstGeom>
          <a:solidFill>
            <a:srgbClr val="0087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20000"/>
              </a:spcBef>
            </a:pPr>
            <a:r>
              <a:rPr lang="en-GB" altLang="en-US" sz="2000">
                <a:solidFill>
                  <a:schemeClr val="bg1"/>
                </a:solidFill>
                <a:ea typeface="ＭＳ Ｐゴシック" panose="020B0600070205080204" pitchFamily="34" charset="-128"/>
              </a:rPr>
              <a:t>How you prefer to deal with the world around you, your ‘lifestyle’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Terminology</a:t>
            </a: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1219200" y="1371600"/>
            <a:ext cx="7696200" cy="520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ea typeface="ＭＳ Ｐゴシック" panose="020B0600070205080204" pitchFamily="34" charset="-128"/>
              </a:rPr>
              <a:t>Extraversion/		</a:t>
            </a:r>
            <a:r>
              <a:rPr lang="en-US" altLang="en-US" sz="2400">
                <a:solidFill>
                  <a:srgbClr val="B3081B"/>
                </a:solidFill>
                <a:ea typeface="ＭＳ Ｐゴシック" panose="020B0600070205080204" pitchFamily="34" charset="-128"/>
              </a:rPr>
              <a:t>Not</a:t>
            </a:r>
            <a:r>
              <a:rPr lang="en-US" altLang="en-US" sz="2400">
                <a:solidFill>
                  <a:srgbClr val="FF33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ea typeface="ＭＳ Ｐゴシック" panose="020B0600070205080204" pitchFamily="34" charset="-128"/>
              </a:rPr>
              <a:t>about social confidence or 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Introversion		social skill</a:t>
            </a:r>
          </a:p>
          <a:p>
            <a:pPr>
              <a:spcBef>
                <a:spcPct val="50000"/>
              </a:spcBef>
            </a:pPr>
            <a:r>
              <a:rPr lang="en-US" altLang="en-US" sz="2400">
                <a:ea typeface="ＭＳ Ｐゴシック" panose="020B0600070205080204" pitchFamily="34" charset="-128"/>
              </a:rPr>
              <a:t>Sensing		</a:t>
            </a:r>
            <a:r>
              <a:rPr lang="en-US" altLang="en-US" sz="2400">
                <a:solidFill>
                  <a:srgbClr val="B3081B"/>
                </a:solidFill>
                <a:ea typeface="ＭＳ Ｐゴシック" panose="020B0600070205080204" pitchFamily="34" charset="-128"/>
              </a:rPr>
              <a:t>Not</a:t>
            </a:r>
            <a:r>
              <a:rPr lang="en-US" altLang="en-US" sz="2400">
                <a:solidFill>
                  <a:srgbClr val="FF33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ea typeface="ＭＳ Ｐゴシック" panose="020B0600070205080204" pitchFamily="34" charset="-128"/>
              </a:rPr>
              <a:t>the</a:t>
            </a:r>
            <a:r>
              <a:rPr lang="en-US" altLang="en-US" sz="2400">
                <a:solidFill>
                  <a:srgbClr val="FF33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ea typeface="ＭＳ Ｐゴシック" panose="020B0600070205080204" pitchFamily="34" charset="-128"/>
              </a:rPr>
              <a:t>same as ‘sensitive’</a:t>
            </a:r>
          </a:p>
          <a:p>
            <a:pPr>
              <a:spcBef>
                <a:spcPct val="50000"/>
              </a:spcBef>
            </a:pPr>
            <a:r>
              <a:rPr lang="en-US" altLang="en-US" sz="2400">
                <a:ea typeface="ＭＳ Ｐゴシック" panose="020B0600070205080204" pitchFamily="34" charset="-128"/>
              </a:rPr>
              <a:t>Intuition		</a:t>
            </a:r>
            <a:r>
              <a:rPr lang="en-US" altLang="en-US" sz="2400">
                <a:solidFill>
                  <a:srgbClr val="B3081B"/>
                </a:solidFill>
                <a:ea typeface="ＭＳ Ｐゴシック" panose="020B0600070205080204" pitchFamily="34" charset="-128"/>
              </a:rPr>
              <a:t>Not</a:t>
            </a:r>
            <a:r>
              <a:rPr lang="en-US" altLang="en-US" sz="2400">
                <a:ea typeface="ＭＳ Ｐゴシック" panose="020B0600070205080204" pitchFamily="34" charset="-128"/>
              </a:rPr>
              <a:t> ‘woman’s intuition’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			</a:t>
            </a:r>
            <a:r>
              <a:rPr lang="en-US" altLang="en-US" sz="2400">
                <a:solidFill>
                  <a:srgbClr val="B3081B"/>
                </a:solidFill>
                <a:ea typeface="ＭＳ Ｐゴシック" panose="020B0600070205080204" pitchFamily="34" charset="-128"/>
              </a:rPr>
              <a:t>Not</a:t>
            </a:r>
            <a:r>
              <a:rPr lang="en-US" altLang="en-US" sz="2400">
                <a:ea typeface="ＭＳ Ｐゴシック" panose="020B0600070205080204" pitchFamily="34" charset="-128"/>
              </a:rPr>
              <a:t> ‘gut feeling’</a:t>
            </a:r>
          </a:p>
          <a:p>
            <a:pPr>
              <a:spcBef>
                <a:spcPct val="50000"/>
              </a:spcBef>
            </a:pPr>
            <a:r>
              <a:rPr lang="en-US" altLang="en-US" sz="2400">
                <a:ea typeface="ＭＳ Ｐゴシック" panose="020B0600070205080204" pitchFamily="34" charset="-128"/>
              </a:rPr>
              <a:t>Thinking		Thinkers have feelings and 				emotions</a:t>
            </a:r>
          </a:p>
          <a:p>
            <a:pPr>
              <a:spcBef>
                <a:spcPct val="50000"/>
              </a:spcBef>
            </a:pPr>
            <a:r>
              <a:rPr lang="en-US" altLang="en-US" sz="2400">
                <a:ea typeface="ＭＳ Ｐゴシック" panose="020B0600070205080204" pitchFamily="34" charset="-128"/>
              </a:rPr>
              <a:t>Feeling		Feelers can think and are rational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			</a:t>
            </a:r>
            <a:r>
              <a:rPr lang="en-US" altLang="en-US" sz="2400">
                <a:solidFill>
                  <a:srgbClr val="B3081B"/>
                </a:solidFill>
                <a:ea typeface="ＭＳ Ｐゴシック" panose="020B0600070205080204" pitchFamily="34" charset="-128"/>
              </a:rPr>
              <a:t>Not</a:t>
            </a:r>
            <a:r>
              <a:rPr lang="en-US" altLang="en-US" sz="2400">
                <a:ea typeface="ＭＳ Ｐゴシック" panose="020B0600070205080204" pitchFamily="34" charset="-128"/>
              </a:rPr>
              <a:t> about emotion</a:t>
            </a:r>
          </a:p>
          <a:p>
            <a:pPr>
              <a:spcBef>
                <a:spcPct val="50000"/>
              </a:spcBef>
            </a:pPr>
            <a:r>
              <a:rPr lang="en-US" altLang="en-US" sz="2400">
                <a:ea typeface="ＭＳ Ｐゴシック" panose="020B0600070205080204" pitchFamily="34" charset="-128"/>
              </a:rPr>
              <a:t>Judging		</a:t>
            </a:r>
            <a:r>
              <a:rPr lang="en-US" altLang="en-US" sz="2400">
                <a:solidFill>
                  <a:srgbClr val="B3081B"/>
                </a:solidFill>
                <a:ea typeface="ＭＳ Ｐゴシック" panose="020B0600070205080204" pitchFamily="34" charset="-128"/>
              </a:rPr>
              <a:t>Not</a:t>
            </a:r>
            <a:r>
              <a:rPr lang="en-US" altLang="en-US" sz="2400">
                <a:ea typeface="ＭＳ Ｐゴシック" panose="020B0600070205080204" pitchFamily="34" charset="-128"/>
              </a:rPr>
              <a:t> ‘judgmental’</a:t>
            </a:r>
          </a:p>
          <a:p>
            <a:pPr>
              <a:spcBef>
                <a:spcPct val="50000"/>
              </a:spcBef>
            </a:pPr>
            <a:r>
              <a:rPr lang="en-US" altLang="en-US" sz="2400">
                <a:ea typeface="ＭＳ Ｐゴシック" panose="020B0600070205080204" pitchFamily="34" charset="-128"/>
              </a:rPr>
              <a:t>Perceiving		</a:t>
            </a:r>
            <a:r>
              <a:rPr lang="en-US" altLang="en-US" sz="2400">
                <a:solidFill>
                  <a:srgbClr val="B3081B"/>
                </a:solidFill>
                <a:ea typeface="ＭＳ Ｐゴシック" panose="020B0600070205080204" pitchFamily="34" charset="-128"/>
              </a:rPr>
              <a:t>Not</a:t>
            </a:r>
            <a:r>
              <a:rPr lang="en-US" altLang="en-US" sz="2400">
                <a:ea typeface="ＭＳ Ｐゴシック" panose="020B0600070205080204" pitchFamily="34" charset="-128"/>
              </a:rPr>
              <a:t> ‘perceptive’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Discussion topic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8000" b="0" i="1" dirty="0" smtClean="0"/>
              <a:t>“Should </a:t>
            </a:r>
            <a:r>
              <a:rPr lang="en-GB" sz="8000" b="0" i="1" dirty="0"/>
              <a:t>all students pay tuition fees</a:t>
            </a:r>
            <a:r>
              <a:rPr lang="en-GB" sz="8000" b="0" i="1" dirty="0" smtClean="0"/>
              <a:t>?”</a:t>
            </a:r>
            <a:endParaRPr lang="en-GB" sz="8000" b="0" i="1" dirty="0"/>
          </a:p>
        </p:txBody>
      </p:sp>
    </p:spTree>
    <p:extLst>
      <p:ext uri="{BB962C8B-B14F-4D97-AF65-F5344CB8AC3E}">
        <p14:creationId xmlns:p14="http://schemas.microsoft.com/office/powerpoint/2010/main" val="24508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44500" y="0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smtClean="0"/>
              <a:t>The four dimensions of type</a:t>
            </a:r>
            <a:endParaRPr lang="en-US" altLang="en-US" smtClean="0"/>
          </a:p>
        </p:txBody>
      </p:sp>
      <p:graphicFrame>
        <p:nvGraphicFramePr>
          <p:cNvPr id="27651" name="Group 3"/>
          <p:cNvGraphicFramePr>
            <a:graphicFrameLocks noGrp="1"/>
          </p:cNvGraphicFramePr>
          <p:nvPr>
            <p:ph idx="1"/>
          </p:nvPr>
        </p:nvGraphicFramePr>
        <p:xfrm>
          <a:off x="1143000" y="950913"/>
          <a:ext cx="7924800" cy="5270500"/>
        </p:xfrm>
        <a:graphic>
          <a:graphicData uri="http://schemas.openxmlformats.org/drawingml/2006/table">
            <a:tbl>
              <a:tblPr/>
              <a:tblGrid>
                <a:gridCol w="3254375"/>
                <a:gridCol w="1349375"/>
                <a:gridCol w="3321050"/>
              </a:tblGrid>
              <a:tr h="131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17C0E"/>
                          </a:solidFill>
                          <a:effectLst/>
                          <a:latin typeface="Arial" panose="020B0604020202020204" pitchFamily="34" charset="0"/>
                        </a:rPr>
                        <a:t>E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xtraversion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and</a:t>
                      </a:r>
                      <a:r>
                        <a:rPr kumimoji="0" lang="en-GB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kumimoji="0" lang="en-US" altLang="en-US" sz="3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17C0E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ntroversion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17C0E"/>
                          </a:solidFill>
                          <a:effectLst/>
                          <a:latin typeface="Arial" panose="020B0604020202020204" pitchFamily="34" charset="0"/>
                        </a:rPr>
                        <a:t>S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ensing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and</a:t>
                      </a:r>
                      <a:r>
                        <a:rPr kumimoji="0" lang="en-GB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kumimoji="0" lang="en-US" altLang="en-US" sz="3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  <a:r>
                        <a:rPr kumimoji="0" lang="en-GB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17C0E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tuition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17C0E"/>
                          </a:solidFill>
                          <a:effectLst/>
                          <a:latin typeface="Arial" panose="020B0604020202020204" pitchFamily="34" charset="0"/>
                        </a:rPr>
                        <a:t>T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hinking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and</a:t>
                      </a:r>
                      <a:r>
                        <a:rPr kumimoji="0" lang="en-GB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kumimoji="0" lang="en-US" altLang="en-US" sz="3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17C0E"/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eeling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17C0E"/>
                          </a:solidFill>
                          <a:effectLst/>
                          <a:latin typeface="Arial" panose="020B0604020202020204" pitchFamily="34" charset="0"/>
                        </a:rPr>
                        <a:t>J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udging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and</a:t>
                      </a:r>
                      <a:r>
                        <a:rPr kumimoji="0" lang="en-GB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kumimoji="0" lang="en-US" altLang="en-US" sz="3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17C0E"/>
                          </a:solidFill>
                          <a:effectLst/>
                          <a:latin typeface="Arial" panose="020B0604020202020204" pitchFamily="34" charset="0"/>
                        </a:rPr>
                        <a:t>P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erceiving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337" name="Rectangle 25"/>
          <p:cNvSpPr>
            <a:spLocks noChangeArrowheads="1"/>
          </p:cNvSpPr>
          <p:nvPr/>
        </p:nvSpPr>
        <p:spPr bwMode="auto">
          <a:xfrm>
            <a:off x="1076325" y="1652588"/>
            <a:ext cx="7743825" cy="457200"/>
          </a:xfrm>
          <a:prstGeom prst="rect">
            <a:avLst/>
          </a:prstGeom>
          <a:solidFill>
            <a:srgbClr val="0087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20000"/>
              </a:spcBef>
            </a:pPr>
            <a:r>
              <a:rPr lang="en-GB" altLang="en-US" sz="2000">
                <a:solidFill>
                  <a:schemeClr val="bg1"/>
                </a:solidFill>
                <a:ea typeface="ＭＳ Ｐゴシック" panose="020B0600070205080204" pitchFamily="34" charset="-128"/>
              </a:rPr>
              <a:t>Where you prefer to get and focus your ‘energy’ or attention</a:t>
            </a:r>
          </a:p>
        </p:txBody>
      </p:sp>
      <p:sp>
        <p:nvSpPr>
          <p:cNvPr id="13338" name="Rectangle 26"/>
          <p:cNvSpPr>
            <a:spLocks noChangeArrowheads="1"/>
          </p:cNvSpPr>
          <p:nvPr/>
        </p:nvSpPr>
        <p:spPr bwMode="auto">
          <a:xfrm>
            <a:off x="1076325" y="2949575"/>
            <a:ext cx="7743825" cy="457200"/>
          </a:xfrm>
          <a:prstGeom prst="rect">
            <a:avLst/>
          </a:prstGeom>
          <a:solidFill>
            <a:srgbClr val="0087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20000"/>
              </a:spcBef>
            </a:pPr>
            <a:r>
              <a:rPr lang="en-GB" altLang="en-US" sz="2000">
                <a:solidFill>
                  <a:schemeClr val="bg1"/>
                </a:solidFill>
                <a:ea typeface="ＭＳ Ｐゴシック" panose="020B0600070205080204" pitchFamily="34" charset="-128"/>
              </a:rPr>
              <a:t>What kind of information you prefer to gather and trust</a:t>
            </a:r>
          </a:p>
        </p:txBody>
      </p:sp>
      <p:sp>
        <p:nvSpPr>
          <p:cNvPr id="13339" name="Rectangle 27"/>
          <p:cNvSpPr>
            <a:spLocks noChangeArrowheads="1"/>
          </p:cNvSpPr>
          <p:nvPr/>
        </p:nvSpPr>
        <p:spPr bwMode="auto">
          <a:xfrm>
            <a:off x="1076325" y="4316413"/>
            <a:ext cx="7743825" cy="457200"/>
          </a:xfrm>
          <a:prstGeom prst="rect">
            <a:avLst/>
          </a:prstGeom>
          <a:solidFill>
            <a:srgbClr val="0087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20000"/>
              </a:spcBef>
            </a:pPr>
            <a:r>
              <a:rPr lang="en-GB" altLang="en-US" sz="2000">
                <a:solidFill>
                  <a:schemeClr val="bg1"/>
                </a:solidFill>
                <a:ea typeface="ＭＳ Ｐゴシック" panose="020B0600070205080204" pitchFamily="34" charset="-128"/>
              </a:rPr>
              <a:t>What process you prefer to use in coming to decisions</a:t>
            </a:r>
          </a:p>
        </p:txBody>
      </p:sp>
      <p:sp>
        <p:nvSpPr>
          <p:cNvPr id="13340" name="Rectangle 28"/>
          <p:cNvSpPr>
            <a:spLocks noChangeArrowheads="1"/>
          </p:cNvSpPr>
          <p:nvPr/>
        </p:nvSpPr>
        <p:spPr bwMode="auto">
          <a:xfrm>
            <a:off x="1042988" y="5541963"/>
            <a:ext cx="7845425" cy="457200"/>
          </a:xfrm>
          <a:prstGeom prst="rect">
            <a:avLst/>
          </a:prstGeom>
          <a:solidFill>
            <a:srgbClr val="0087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20000"/>
              </a:spcBef>
            </a:pPr>
            <a:r>
              <a:rPr lang="en-GB" altLang="en-US" sz="2000">
                <a:solidFill>
                  <a:schemeClr val="bg1"/>
                </a:solidFill>
                <a:ea typeface="ＭＳ Ｐゴシック" panose="020B0600070205080204" pitchFamily="34" charset="-128"/>
              </a:rPr>
              <a:t>How you prefer to deal with the world around you, your ‘lifestyle’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smtClean="0"/>
              <a:t>The four dimensions of type</a:t>
            </a:r>
            <a:endParaRPr lang="en-US" altLang="en-US" smtClean="0"/>
          </a:p>
        </p:txBody>
      </p:sp>
      <p:graphicFrame>
        <p:nvGraphicFramePr>
          <p:cNvPr id="29699" name="Group 3"/>
          <p:cNvGraphicFramePr>
            <a:graphicFrameLocks noGrp="1"/>
          </p:cNvGraphicFramePr>
          <p:nvPr>
            <p:ph idx="1"/>
          </p:nvPr>
        </p:nvGraphicFramePr>
        <p:xfrm>
          <a:off x="1143000" y="950913"/>
          <a:ext cx="7924800" cy="5270500"/>
        </p:xfrm>
        <a:graphic>
          <a:graphicData uri="http://schemas.openxmlformats.org/drawingml/2006/table">
            <a:tbl>
              <a:tblPr/>
              <a:tblGrid>
                <a:gridCol w="3254375"/>
                <a:gridCol w="1349375"/>
                <a:gridCol w="3321050"/>
              </a:tblGrid>
              <a:tr h="131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17C0E"/>
                          </a:solidFill>
                          <a:effectLst/>
                          <a:latin typeface="Arial" panose="020B0604020202020204" pitchFamily="34" charset="0"/>
                        </a:rPr>
                        <a:t>E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xtraversion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and</a:t>
                      </a:r>
                      <a:r>
                        <a:rPr kumimoji="0" lang="en-GB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kumimoji="0" lang="en-US" altLang="en-US" sz="3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17C0E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ntroversion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3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3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3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385" name="Rectangle 25"/>
          <p:cNvSpPr>
            <a:spLocks noChangeArrowheads="1"/>
          </p:cNvSpPr>
          <p:nvPr/>
        </p:nvSpPr>
        <p:spPr bwMode="auto">
          <a:xfrm>
            <a:off x="1076325" y="1652588"/>
            <a:ext cx="7743825" cy="457200"/>
          </a:xfrm>
          <a:prstGeom prst="rect">
            <a:avLst/>
          </a:prstGeom>
          <a:solidFill>
            <a:srgbClr val="0087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20000"/>
              </a:spcBef>
            </a:pPr>
            <a:r>
              <a:rPr lang="en-GB" altLang="en-US" sz="2000">
                <a:solidFill>
                  <a:schemeClr val="bg1"/>
                </a:solidFill>
                <a:ea typeface="ＭＳ Ｐゴシック" panose="020B0600070205080204" pitchFamily="34" charset="-128"/>
              </a:rPr>
              <a:t>Where you prefer to get and focus your ‘energy’ or attention</a:t>
            </a:r>
          </a:p>
        </p:txBody>
      </p:sp>
      <p:pic>
        <p:nvPicPr>
          <p:cNvPr id="5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708275"/>
            <a:ext cx="845185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People who prefer:</a:t>
            </a:r>
            <a:endParaRPr lang="en-US" altLang="en-US" dirty="0" smtClean="0"/>
          </a:p>
        </p:txBody>
      </p:sp>
      <p:sp>
        <p:nvSpPr>
          <p:cNvPr id="31746" name="Rectangle 2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GB" altLang="en-US" sz="2800" dirty="0" smtClean="0"/>
              <a:t>Extraversion</a:t>
            </a:r>
          </a:p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GB" altLang="en-US" sz="2000" dirty="0" smtClean="0"/>
              <a:t>Get energy from the outer environment of people and experiences</a:t>
            </a:r>
          </a:p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GB" altLang="en-US" sz="2000" dirty="0" smtClean="0"/>
              <a:t>Focus energy and  attention outwards in action</a:t>
            </a:r>
            <a:endParaRPr lang="en-US" altLang="en-US" sz="2000" dirty="0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GB" altLang="en-US" sz="2800" dirty="0" smtClean="0"/>
              <a:t>Introversion</a:t>
            </a:r>
            <a:endParaRPr lang="en-US" altLang="en-US" sz="2800" dirty="0" smtClean="0"/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altLang="en-US" sz="2000" dirty="0" smtClean="0"/>
              <a:t>Get energy from the inner environment of reflections and thoughts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GB" altLang="en-US" sz="2000" dirty="0" smtClean="0"/>
              <a:t>Focus energy and attention inwards in reflection</a:t>
            </a:r>
            <a:endParaRPr lang="en-US" altLang="en-US" sz="20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1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Today’s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the end of this workshop you will be able to…</a:t>
            </a:r>
          </a:p>
          <a:p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understand different team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discuss effective communication styles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analyse</a:t>
            </a:r>
            <a:r>
              <a:rPr lang="en-US" dirty="0" smtClean="0"/>
              <a:t> differences in personality and working styles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appreciate personality preferences and the impact of personality on communicating and working with others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contribute effectively to your teams’ success.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660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Characteristics</a:t>
            </a:r>
            <a:endParaRPr lang="en-US" altLang="en-US" smtClean="0"/>
          </a:p>
        </p:txBody>
      </p:sp>
      <p:sp>
        <p:nvSpPr>
          <p:cNvPr id="33794" name="Rectangle 2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r"/>
            <a:r>
              <a:rPr lang="en-GB" altLang="en-US" sz="2800" dirty="0" smtClean="0"/>
              <a:t>Extraversion</a:t>
            </a:r>
            <a:r>
              <a:rPr lang="en-GB" altLang="en-US" dirty="0" smtClean="0"/>
              <a:t>     vs</a:t>
            </a:r>
          </a:p>
          <a:p>
            <a:pPr algn="r"/>
            <a:r>
              <a:rPr lang="en-GB" altLang="en-US" sz="2000" dirty="0" smtClean="0"/>
              <a:t>Do-think-do     vs</a:t>
            </a:r>
          </a:p>
          <a:p>
            <a:pPr algn="r"/>
            <a:r>
              <a:rPr lang="en-GB" altLang="en-US" sz="2000" dirty="0" smtClean="0"/>
              <a:t>Action     vs</a:t>
            </a:r>
          </a:p>
          <a:p>
            <a:pPr algn="r"/>
            <a:r>
              <a:rPr lang="en-GB" altLang="en-US" sz="2000" dirty="0" smtClean="0"/>
              <a:t>Talk things through     vs</a:t>
            </a:r>
          </a:p>
          <a:p>
            <a:pPr algn="r"/>
            <a:r>
              <a:rPr lang="en-GB" altLang="en-US" sz="2000" dirty="0" smtClean="0"/>
              <a:t>Expressive     vs</a:t>
            </a:r>
          </a:p>
          <a:p>
            <a:pPr algn="r"/>
            <a:r>
              <a:rPr lang="en-GB" altLang="en-US" sz="2000" dirty="0" smtClean="0"/>
              <a:t>Interaction     vs</a:t>
            </a:r>
          </a:p>
          <a:p>
            <a:pPr algn="r"/>
            <a:r>
              <a:rPr lang="en-GB" altLang="en-US" sz="2000" dirty="0" smtClean="0"/>
              <a:t>Breadth of interest     vs</a:t>
            </a:r>
          </a:p>
          <a:p>
            <a:pPr algn="r"/>
            <a:endParaRPr lang="en-US" altLang="en-US" sz="2000" dirty="0" smtClean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en-GB" altLang="en-US" sz="2800" dirty="0" smtClean="0"/>
              <a:t>Introversion</a:t>
            </a:r>
          </a:p>
          <a:p>
            <a:r>
              <a:rPr lang="en-GB" altLang="en-US" sz="2000" dirty="0" smtClean="0"/>
              <a:t>Think-do-think</a:t>
            </a:r>
          </a:p>
          <a:p>
            <a:r>
              <a:rPr lang="en-GB" altLang="en-US" sz="2000" dirty="0" smtClean="0"/>
              <a:t>Reflection</a:t>
            </a:r>
          </a:p>
          <a:p>
            <a:r>
              <a:rPr lang="en-GB" altLang="en-US" sz="2000" dirty="0" smtClean="0"/>
              <a:t>Think things through</a:t>
            </a:r>
          </a:p>
          <a:p>
            <a:r>
              <a:rPr lang="en-GB" altLang="en-US" sz="2000" dirty="0" smtClean="0"/>
              <a:t>Contained</a:t>
            </a:r>
          </a:p>
          <a:p>
            <a:r>
              <a:rPr lang="en-GB" altLang="en-US" sz="2000" dirty="0" smtClean="0"/>
              <a:t>Concentration</a:t>
            </a:r>
          </a:p>
          <a:p>
            <a:r>
              <a:rPr lang="en-GB" altLang="en-US" sz="2000" dirty="0" smtClean="0"/>
              <a:t>Depth of interest</a:t>
            </a:r>
          </a:p>
          <a:p>
            <a:endParaRPr lang="en-GB" altLang="en-US" dirty="0" smtClean="0"/>
          </a:p>
          <a:p>
            <a:endParaRPr lang="en-GB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How Es/Is might view each other</a:t>
            </a:r>
            <a:endParaRPr lang="en-GB" altLang="en-US" smtClean="0"/>
          </a:p>
        </p:txBody>
      </p:sp>
      <p:graphicFrame>
        <p:nvGraphicFramePr>
          <p:cNvPr id="20505" name="Group 25"/>
          <p:cNvGraphicFramePr>
            <a:graphicFrameLocks noGrp="1"/>
          </p:cNvGraphicFramePr>
          <p:nvPr>
            <p:ph idx="1"/>
          </p:nvPr>
        </p:nvGraphicFramePr>
        <p:xfrm>
          <a:off x="431800" y="1827213"/>
          <a:ext cx="8280400" cy="4743405"/>
        </p:xfrm>
        <a:graphic>
          <a:graphicData uri="http://schemas.openxmlformats.org/drawingml/2006/table">
            <a:tbl>
              <a:tblPr/>
              <a:tblGrid>
                <a:gridCol w="4141000"/>
                <a:gridCol w="4139400"/>
              </a:tblGrid>
              <a:tr h="232984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400"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000"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GB" altLang="en-US" sz="2600" dirty="0" smtClean="0"/>
                        <a:t>Introversion can sometimes be seen as: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2600" dirty="0" smtClean="0"/>
                        <a:t>Being deliberately silent and not willing to contribute</a:t>
                      </a:r>
                    </a:p>
                  </a:txBody>
                  <a:tcPr marL="92129" marR="92129" marT="42208" marB="422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400"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000"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GB" altLang="en-US" sz="2600" dirty="0" smtClean="0"/>
                        <a:t>Alternatively: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GB" altLang="en-US" sz="2600" dirty="0" smtClean="0"/>
                        <a:t>Calm, thoughtful, working out the right thing to do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endParaRPr lang="en-GB" altLang="en-US" sz="2600" dirty="0" smtClean="0"/>
                    </a:p>
                  </a:txBody>
                  <a:tcPr marL="92129" marR="92129" marT="42208" marB="422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0042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400"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000"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GB" altLang="en-US" sz="2600" dirty="0" smtClean="0"/>
                        <a:t>Extraversion can sometimes be seen as: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GB" altLang="en-US" sz="2600" dirty="0" smtClean="0"/>
                        <a:t>Annoying, noisy, preventing others from speaking</a:t>
                      </a:r>
                    </a:p>
                  </a:txBody>
                  <a:tcPr marL="92129" marR="92129" marT="42208" marB="422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400"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000"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GB" altLang="en-US" sz="2600" dirty="0" smtClean="0"/>
                        <a:t>Alternatively: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GB" altLang="en-US" sz="2600" dirty="0" smtClean="0"/>
                        <a:t>Open, vocal, gets things moving</a:t>
                      </a:r>
                    </a:p>
                  </a:txBody>
                  <a:tcPr marL="92129" marR="92129" marT="42208" marB="422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35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your preference?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While everyone can operate in both modes, we do not prefer them equally.</a:t>
            </a:r>
          </a:p>
          <a:p>
            <a:endParaRPr lang="en-GB" dirty="0"/>
          </a:p>
          <a:p>
            <a:endParaRPr lang="en-GB" sz="9600" dirty="0" smtClean="0"/>
          </a:p>
          <a:p>
            <a:pPr algn="ctr"/>
            <a:r>
              <a:rPr lang="en-GB" sz="9600" dirty="0" smtClean="0"/>
              <a:t>E				?				I</a:t>
            </a:r>
          </a:p>
          <a:p>
            <a:pPr algn="ctr"/>
            <a:endParaRPr lang="en-GB" sz="2000" dirty="0"/>
          </a:p>
          <a:p>
            <a:pPr algn="ctr"/>
            <a:r>
              <a:rPr lang="en-GB" sz="1800" dirty="0" smtClean="0"/>
              <a:t>Very sure		Quite sure	Not sure		Quite sure	Very sure</a:t>
            </a:r>
            <a:endParaRPr lang="en-GB" sz="18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870857" y="4060371"/>
            <a:ext cx="7162800" cy="21772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64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the_persistence_of_memory_1931_salvador_dal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" y="-55563"/>
            <a:ext cx="9258300" cy="694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712663"/>
              </p:ext>
            </p:extLst>
          </p:nvPr>
        </p:nvGraphicFramePr>
        <p:xfrm>
          <a:off x="1112227" y="-197827"/>
          <a:ext cx="6746631" cy="7319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Acrobat Document" r:id="rId4" imgW="5667119" imgH="8019810" progId="AcroExch.Document.11">
                  <p:link updateAutomatic="1"/>
                </p:oleObj>
              </mc:Choice>
              <mc:Fallback>
                <p:oleObj name="Acrobat Document" r:id="rId4" imgW="5667119" imgH="8019810" progId="AcroExch.Document.11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227" y="-197827"/>
                        <a:ext cx="6746631" cy="7319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00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876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Tell me about the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852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Oval 4"/>
          <p:cNvSpPr>
            <a:spLocks noChangeArrowheads="1"/>
          </p:cNvSpPr>
          <p:nvPr/>
        </p:nvSpPr>
        <p:spPr bwMode="auto">
          <a:xfrm>
            <a:off x="3862614" y="2081213"/>
            <a:ext cx="685800" cy="68580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rgbClr val="003366"/>
                </a:solidFill>
                <a:latin typeface="Verdan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1"/>
              </a:buClr>
              <a:buChar char="•"/>
              <a:defRPr sz="2800">
                <a:solidFill>
                  <a:srgbClr val="003366"/>
                </a:solidFill>
                <a:latin typeface="Verdan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rgbClr val="003366"/>
                </a:solidFill>
                <a:latin typeface="Verdan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GB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75" name="Rectangle 5"/>
          <p:cNvSpPr>
            <a:spLocks noChangeArrowheads="1"/>
          </p:cNvSpPr>
          <p:nvPr/>
        </p:nvSpPr>
        <p:spPr bwMode="auto">
          <a:xfrm>
            <a:off x="1284288" y="4749801"/>
            <a:ext cx="542925" cy="4572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algn="l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rgbClr val="003366"/>
                </a:solidFill>
                <a:latin typeface="Verdan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1"/>
              </a:buClr>
              <a:buChar char="•"/>
              <a:defRPr sz="2800">
                <a:solidFill>
                  <a:srgbClr val="003366"/>
                </a:solidFill>
                <a:latin typeface="Verdan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rgbClr val="003366"/>
                </a:solidFill>
                <a:latin typeface="Verdan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GB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22" name="AutoShape 14"/>
          <p:cNvSpPr>
            <a:spLocks noChangeArrowheads="1"/>
          </p:cNvSpPr>
          <p:nvPr/>
        </p:nvSpPr>
        <p:spPr bwMode="auto">
          <a:xfrm rot="-2750171" flipH="1" flipV="1">
            <a:off x="2636570" y="3238295"/>
            <a:ext cx="3661307" cy="4191157"/>
          </a:xfrm>
          <a:prstGeom prst="rtTriangle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rgbClr val="003366"/>
                </a:solidFill>
                <a:latin typeface="Verdan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1"/>
              </a:buClr>
              <a:buChar char="•"/>
              <a:defRPr sz="2800">
                <a:solidFill>
                  <a:srgbClr val="003366"/>
                </a:solidFill>
                <a:latin typeface="Verdan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rgbClr val="003366"/>
                </a:solidFill>
                <a:latin typeface="Verdan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GB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23" name="AutoShape 15"/>
          <p:cNvSpPr>
            <a:spLocks noChangeArrowheads="1"/>
          </p:cNvSpPr>
          <p:nvPr/>
        </p:nvSpPr>
        <p:spPr bwMode="auto">
          <a:xfrm>
            <a:off x="6912768" y="5087018"/>
            <a:ext cx="935038" cy="865187"/>
          </a:xfrm>
          <a:prstGeom prst="star5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43024" name="Text Box 16"/>
          <p:cNvSpPr txBox="1">
            <a:spLocks noChangeArrowheads="1"/>
          </p:cNvSpPr>
          <p:nvPr/>
        </p:nvSpPr>
        <p:spPr bwMode="auto">
          <a:xfrm>
            <a:off x="212145" y="2639219"/>
            <a:ext cx="29527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rgbClr val="003366"/>
                </a:solidFill>
                <a:latin typeface="Verdan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1"/>
              </a:buClr>
              <a:buChar char="•"/>
              <a:defRPr sz="2800">
                <a:solidFill>
                  <a:srgbClr val="003366"/>
                </a:solidFill>
                <a:latin typeface="Verdan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rgbClr val="003366"/>
                </a:solidFill>
                <a:latin typeface="Verdan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GB" altLang="en-US" sz="2000" dirty="0">
                <a:solidFill>
                  <a:schemeClr val="bg1"/>
                </a:solidFill>
              </a:rPr>
              <a:t>See the specifics, then the pattern/associations?</a:t>
            </a:r>
          </a:p>
        </p:txBody>
      </p:sp>
      <p:sp>
        <p:nvSpPr>
          <p:cNvPr id="43025" name="Text Box 17"/>
          <p:cNvSpPr txBox="1">
            <a:spLocks noChangeArrowheads="1"/>
          </p:cNvSpPr>
          <p:nvPr/>
        </p:nvSpPr>
        <p:spPr bwMode="auto">
          <a:xfrm>
            <a:off x="5940425" y="1916113"/>
            <a:ext cx="28797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rgbClr val="003366"/>
                </a:solidFill>
                <a:latin typeface="Verdan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1"/>
              </a:buClr>
              <a:buChar char="•"/>
              <a:defRPr sz="2800">
                <a:solidFill>
                  <a:srgbClr val="003366"/>
                </a:solidFill>
                <a:latin typeface="Verdan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rgbClr val="003366"/>
                </a:solidFill>
                <a:latin typeface="Verdan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GB" altLang="en-US" sz="2000" dirty="0">
                <a:solidFill>
                  <a:schemeClr val="bg1"/>
                </a:solidFill>
              </a:rPr>
              <a:t>See the pattern/associations, then specifics?</a:t>
            </a:r>
          </a:p>
        </p:txBody>
      </p:sp>
      <p:sp>
        <p:nvSpPr>
          <p:cNvPr id="28680" name="TextBox 7"/>
          <p:cNvSpPr txBox="1">
            <a:spLocks noChangeArrowheads="1"/>
          </p:cNvSpPr>
          <p:nvPr/>
        </p:nvSpPr>
        <p:spPr bwMode="auto">
          <a:xfrm>
            <a:off x="285750" y="285750"/>
            <a:ext cx="61436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rgbClr val="003366"/>
                </a:solidFill>
                <a:latin typeface="Verdan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1"/>
              </a:buClr>
              <a:buChar char="•"/>
              <a:defRPr sz="2800">
                <a:solidFill>
                  <a:srgbClr val="003366"/>
                </a:solidFill>
                <a:latin typeface="Verdan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rgbClr val="003366"/>
                </a:solidFill>
                <a:latin typeface="Verdan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rgbClr val="003366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b="1" dirty="0">
                <a:solidFill>
                  <a:schemeClr val="bg1"/>
                </a:solidFill>
              </a:rPr>
              <a:t>What do you see?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endParaRPr lang="en-GB" alt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22" grpId="0" animBg="1"/>
      <p:bldP spid="43024" grpId="0"/>
      <p:bldP spid="430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0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smtClean="0"/>
              <a:t>The four dimensions of type</a:t>
            </a:r>
            <a:endParaRPr lang="en-US" altLang="en-US" smtClean="0"/>
          </a:p>
        </p:txBody>
      </p:sp>
      <p:graphicFrame>
        <p:nvGraphicFramePr>
          <p:cNvPr id="39939" name="Group 3"/>
          <p:cNvGraphicFramePr>
            <a:graphicFrameLocks noGrp="1"/>
          </p:cNvGraphicFramePr>
          <p:nvPr>
            <p:ph idx="1"/>
          </p:nvPr>
        </p:nvGraphicFramePr>
        <p:xfrm>
          <a:off x="439738" y="0"/>
          <a:ext cx="7924800" cy="5270500"/>
        </p:xfrm>
        <a:graphic>
          <a:graphicData uri="http://schemas.openxmlformats.org/drawingml/2006/table">
            <a:tbl>
              <a:tblPr/>
              <a:tblGrid>
                <a:gridCol w="3254375"/>
                <a:gridCol w="1349375"/>
                <a:gridCol w="3321050"/>
              </a:tblGrid>
              <a:tr h="131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3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17C0E"/>
                          </a:solidFill>
                          <a:effectLst/>
                          <a:latin typeface="Arial" panose="020B0604020202020204" pitchFamily="34" charset="0"/>
                        </a:rPr>
                        <a:t>S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ensing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and</a:t>
                      </a:r>
                      <a:r>
                        <a:rPr kumimoji="0" lang="en-GB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kumimoji="0" lang="en-US" altLang="en-US" sz="3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  <a:r>
                        <a:rPr kumimoji="0" lang="en-GB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17C0E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tuition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3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3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529" name="Rectangle 25"/>
          <p:cNvSpPr>
            <a:spLocks noChangeArrowheads="1"/>
          </p:cNvSpPr>
          <p:nvPr/>
        </p:nvSpPr>
        <p:spPr bwMode="auto">
          <a:xfrm>
            <a:off x="727075" y="1924050"/>
            <a:ext cx="7743825" cy="457200"/>
          </a:xfrm>
          <a:prstGeom prst="rect">
            <a:avLst/>
          </a:prstGeom>
          <a:solidFill>
            <a:srgbClr val="0087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20000"/>
              </a:spcBef>
            </a:pPr>
            <a:r>
              <a:rPr lang="en-GB" altLang="en-US" sz="2000">
                <a:solidFill>
                  <a:schemeClr val="bg1"/>
                </a:solidFill>
                <a:ea typeface="ＭＳ Ｐゴシック" panose="020B0600070205080204" pitchFamily="34" charset="-128"/>
              </a:rPr>
              <a:t>What kind of information you prefer to gather and trust</a:t>
            </a:r>
          </a:p>
        </p:txBody>
      </p:sp>
      <p:pic>
        <p:nvPicPr>
          <p:cNvPr id="5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80" y="2857500"/>
            <a:ext cx="8609013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People who prefer:</a:t>
            </a:r>
            <a:endParaRPr lang="en-US" altLang="en-US" smtClean="0"/>
          </a:p>
        </p:txBody>
      </p:sp>
      <p:sp>
        <p:nvSpPr>
          <p:cNvPr id="41986" name="Rectangle 2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r">
              <a:lnSpc>
                <a:spcPct val="150000"/>
              </a:lnSpc>
            </a:pPr>
            <a:r>
              <a:rPr lang="en-GB" altLang="en-US" sz="2800" dirty="0" smtClean="0"/>
              <a:t>Sensing</a:t>
            </a:r>
          </a:p>
          <a:p>
            <a:pPr algn="r">
              <a:lnSpc>
                <a:spcPct val="150000"/>
              </a:lnSpc>
            </a:pPr>
            <a:r>
              <a:rPr lang="en-GB" altLang="en-US" sz="2000" dirty="0" smtClean="0"/>
              <a:t>Prefer information coming from the five senses</a:t>
            </a:r>
          </a:p>
          <a:p>
            <a:pPr algn="r">
              <a:lnSpc>
                <a:spcPct val="150000"/>
              </a:lnSpc>
            </a:pPr>
            <a:r>
              <a:rPr lang="en-GB" altLang="en-US" sz="2000" dirty="0" smtClean="0"/>
              <a:t>Focus on what is real</a:t>
            </a:r>
          </a:p>
          <a:p>
            <a:pPr algn="r">
              <a:lnSpc>
                <a:spcPct val="150000"/>
              </a:lnSpc>
            </a:pPr>
            <a:r>
              <a:rPr lang="en-GB" altLang="en-US" sz="2000" dirty="0" smtClean="0"/>
              <a:t>Value practical applications</a:t>
            </a:r>
            <a:endParaRPr lang="en-US" altLang="en-US" sz="2000" dirty="0" smtClean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altLang="en-US" sz="2800" dirty="0" err="1" smtClean="0"/>
              <a:t>iNtuition</a:t>
            </a:r>
            <a:endParaRPr lang="en-GB" altLang="en-US" sz="2800" dirty="0" smtClean="0"/>
          </a:p>
          <a:p>
            <a:pPr>
              <a:lnSpc>
                <a:spcPct val="150000"/>
              </a:lnSpc>
            </a:pPr>
            <a:r>
              <a:rPr lang="en-GB" altLang="en-US" sz="2000" dirty="0" smtClean="0"/>
              <a:t>Prefer information coming from association</a:t>
            </a:r>
          </a:p>
          <a:p>
            <a:pPr>
              <a:lnSpc>
                <a:spcPct val="150000"/>
              </a:lnSpc>
            </a:pPr>
            <a:r>
              <a:rPr lang="en-GB" altLang="en-US" sz="2000" dirty="0" smtClean="0"/>
              <a:t>Focus on what might be</a:t>
            </a:r>
          </a:p>
          <a:p>
            <a:pPr>
              <a:lnSpc>
                <a:spcPct val="150000"/>
              </a:lnSpc>
            </a:pPr>
            <a:r>
              <a:rPr lang="en-GB" altLang="en-US" sz="2000" dirty="0" smtClean="0"/>
              <a:t>Value imagination and insight</a:t>
            </a:r>
          </a:p>
          <a:p>
            <a:pPr>
              <a:lnSpc>
                <a:spcPct val="150000"/>
              </a:lnSpc>
            </a:pPr>
            <a:endParaRPr lang="en-US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1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1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1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How S/Ns might view each other</a:t>
            </a:r>
            <a:endParaRPr lang="en-GB" altLang="en-US" dirty="0" smtClean="0"/>
          </a:p>
        </p:txBody>
      </p:sp>
      <p:graphicFrame>
        <p:nvGraphicFramePr>
          <p:cNvPr id="241668" name="Group 4"/>
          <p:cNvGraphicFramePr>
            <a:graphicFrameLocks noGrp="1"/>
          </p:cNvGraphicFramePr>
          <p:nvPr>
            <p:ph idx="1"/>
          </p:nvPr>
        </p:nvGraphicFramePr>
        <p:xfrm>
          <a:off x="431800" y="1827213"/>
          <a:ext cx="8280400" cy="4177812"/>
        </p:xfrm>
        <a:graphic>
          <a:graphicData uri="http://schemas.openxmlformats.org/drawingml/2006/table">
            <a:tbl>
              <a:tblPr/>
              <a:tblGrid>
                <a:gridCol w="4141000"/>
                <a:gridCol w="4139400"/>
              </a:tblGrid>
              <a:tr h="2089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Verdana" pitchFamily="34" charset="0"/>
                        </a:rPr>
                        <a:t>iNtuition</a:t>
                      </a:r>
                      <a:r>
                        <a:rPr kumimoji="0" lang="en-GB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Verdana" pitchFamily="34" charset="0"/>
                        </a:rPr>
                        <a:t> may be seen as</a:t>
                      </a:r>
                    </a:p>
                  </a:txBody>
                  <a:tcPr marL="92129" marR="92129" marT="42203" marB="422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Verdana" pitchFamily="34" charset="0"/>
                        </a:rPr>
                        <a:t>Needed to:</a:t>
                      </a:r>
                    </a:p>
                  </a:txBody>
                  <a:tcPr marL="92129" marR="92129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88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Verdana" pitchFamily="34" charset="0"/>
                        </a:rPr>
                        <a:t>Sensing may be seen as:</a:t>
                      </a:r>
                    </a:p>
                  </a:txBody>
                  <a:tcPr marL="92129" marR="92129" marT="42203" marB="422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Verdana" pitchFamily="34" charset="0"/>
                        </a:rPr>
                        <a:t>Needed to:</a:t>
                      </a:r>
                    </a:p>
                  </a:txBody>
                  <a:tcPr marL="92129" marR="92129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5310" name="Rectangle 3"/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0" y="1741488"/>
            <a:ext cx="4038600" cy="417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215" dirty="0"/>
              <a:t> </a:t>
            </a:r>
          </a:p>
          <a:p>
            <a:pPr eaLnBrk="1" hangingPunct="1"/>
            <a:endParaRPr lang="en-GB" altLang="en-US" sz="2215" dirty="0"/>
          </a:p>
        </p:txBody>
      </p:sp>
      <p:sp>
        <p:nvSpPr>
          <p:cNvPr id="241679" name="Text Box 15"/>
          <p:cNvSpPr txBox="1">
            <a:spLocks noChangeArrowheads="1"/>
          </p:cNvSpPr>
          <p:nvPr/>
        </p:nvSpPr>
        <p:spPr bwMode="auto">
          <a:xfrm>
            <a:off x="684335" y="2233246"/>
            <a:ext cx="3673719" cy="145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215">
                <a:solidFill>
                  <a:schemeClr val="tx1"/>
                </a:solidFill>
                <a:latin typeface="Times New Roman" panose="02020603050405020304" pitchFamily="18" charset="0"/>
              </a:rPr>
              <a:t>Vague and Impractical</a:t>
            </a:r>
          </a:p>
          <a:p>
            <a:pPr>
              <a:spcBef>
                <a:spcPct val="50000"/>
              </a:spcBef>
            </a:pPr>
            <a:r>
              <a:rPr lang="en-GB" altLang="en-US" sz="2215">
                <a:solidFill>
                  <a:schemeClr val="tx1"/>
                </a:solidFill>
                <a:latin typeface="Times New Roman" panose="02020603050405020304" pitchFamily="18" charset="0"/>
              </a:rPr>
              <a:t>Difficult to follow</a:t>
            </a:r>
          </a:p>
          <a:p>
            <a:pPr>
              <a:spcBef>
                <a:spcPct val="50000"/>
              </a:spcBef>
            </a:pPr>
            <a:r>
              <a:rPr lang="en-GB" altLang="en-US" sz="2215">
                <a:solidFill>
                  <a:schemeClr val="tx1"/>
                </a:solidFill>
                <a:latin typeface="Times New Roman" panose="02020603050405020304" pitchFamily="18" charset="0"/>
              </a:rPr>
              <a:t>Head in the clouds</a:t>
            </a:r>
          </a:p>
        </p:txBody>
      </p:sp>
      <p:sp>
        <p:nvSpPr>
          <p:cNvPr id="241680" name="Text Box 16"/>
          <p:cNvSpPr txBox="1">
            <a:spLocks noChangeArrowheads="1"/>
          </p:cNvSpPr>
          <p:nvPr/>
        </p:nvSpPr>
        <p:spPr bwMode="auto">
          <a:xfrm>
            <a:off x="4643804" y="2432539"/>
            <a:ext cx="3673719" cy="94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215" dirty="0">
                <a:solidFill>
                  <a:schemeClr val="tx1"/>
                </a:solidFill>
                <a:latin typeface="Times New Roman" panose="02020603050405020304" pitchFamily="18" charset="0"/>
              </a:rPr>
              <a:t>Envisage the future</a:t>
            </a:r>
          </a:p>
          <a:p>
            <a:pPr>
              <a:spcBef>
                <a:spcPct val="50000"/>
              </a:spcBef>
            </a:pPr>
            <a:r>
              <a:rPr lang="en-GB" altLang="en-US" sz="2215" dirty="0">
                <a:solidFill>
                  <a:schemeClr val="tx1"/>
                </a:solidFill>
                <a:latin typeface="Times New Roman" panose="02020603050405020304" pitchFamily="18" charset="0"/>
              </a:rPr>
              <a:t>Offer radical ideas</a:t>
            </a:r>
          </a:p>
        </p:txBody>
      </p:sp>
      <p:sp>
        <p:nvSpPr>
          <p:cNvPr id="241681" name="Text Box 17"/>
          <p:cNvSpPr txBox="1">
            <a:spLocks noChangeArrowheads="1"/>
          </p:cNvSpPr>
          <p:nvPr/>
        </p:nvSpPr>
        <p:spPr bwMode="auto">
          <a:xfrm>
            <a:off x="684335" y="4359520"/>
            <a:ext cx="3673719" cy="145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215">
                <a:solidFill>
                  <a:schemeClr val="tx1"/>
                </a:solidFill>
                <a:latin typeface="Times New Roman" panose="02020603050405020304" pitchFamily="18" charset="0"/>
              </a:rPr>
              <a:t>Fault-picking</a:t>
            </a:r>
          </a:p>
          <a:p>
            <a:pPr>
              <a:spcBef>
                <a:spcPct val="50000"/>
              </a:spcBef>
            </a:pPr>
            <a:r>
              <a:rPr lang="en-GB" altLang="en-US" sz="2215">
                <a:solidFill>
                  <a:schemeClr val="tx1"/>
                </a:solidFill>
                <a:latin typeface="Times New Roman" panose="02020603050405020304" pitchFamily="18" charset="0"/>
              </a:rPr>
              <a:t>Pessimistic</a:t>
            </a:r>
          </a:p>
          <a:p>
            <a:pPr>
              <a:spcBef>
                <a:spcPct val="50000"/>
              </a:spcBef>
            </a:pPr>
            <a:r>
              <a:rPr lang="en-GB" altLang="en-US" sz="2215">
                <a:solidFill>
                  <a:schemeClr val="tx1"/>
                </a:solidFill>
                <a:latin typeface="Times New Roman" panose="02020603050405020304" pitchFamily="18" charset="0"/>
              </a:rPr>
              <a:t>Unimaginative</a:t>
            </a:r>
          </a:p>
        </p:txBody>
      </p:sp>
      <p:sp>
        <p:nvSpPr>
          <p:cNvPr id="241682" name="Text Box 18"/>
          <p:cNvSpPr txBox="1">
            <a:spLocks noChangeArrowheads="1"/>
          </p:cNvSpPr>
          <p:nvPr/>
        </p:nvSpPr>
        <p:spPr bwMode="auto">
          <a:xfrm>
            <a:off x="4572000" y="4558812"/>
            <a:ext cx="4032738" cy="94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215">
                <a:solidFill>
                  <a:schemeClr val="tx1"/>
                </a:solidFill>
                <a:latin typeface="Times New Roman" panose="02020603050405020304" pitchFamily="18" charset="0"/>
              </a:rPr>
              <a:t>Remind them of facts</a:t>
            </a:r>
          </a:p>
          <a:p>
            <a:pPr>
              <a:spcBef>
                <a:spcPct val="50000"/>
              </a:spcBef>
            </a:pPr>
            <a:r>
              <a:rPr lang="en-GB" altLang="en-US" sz="2215">
                <a:solidFill>
                  <a:schemeClr val="tx1"/>
                </a:solidFill>
                <a:latin typeface="Times New Roman" panose="02020603050405020304" pitchFamily="18" charset="0"/>
              </a:rPr>
              <a:t>Be realistic</a:t>
            </a:r>
          </a:p>
        </p:txBody>
      </p:sp>
    </p:spTree>
    <p:extLst>
      <p:ext uri="{BB962C8B-B14F-4D97-AF65-F5344CB8AC3E}">
        <p14:creationId xmlns:p14="http://schemas.microsoft.com/office/powerpoint/2010/main" val="102090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 you see?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7" t="42278" r="59679" b="6431"/>
          <a:stretch/>
        </p:blipFill>
        <p:spPr/>
      </p:pic>
    </p:spTree>
    <p:extLst>
      <p:ext uri="{BB962C8B-B14F-4D97-AF65-F5344CB8AC3E}">
        <p14:creationId xmlns:p14="http://schemas.microsoft.com/office/powerpoint/2010/main" val="149058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b="1" smtClean="0"/>
              <a:t>S</a:t>
            </a:r>
            <a:r>
              <a:rPr lang="en-GB" altLang="en-US" smtClean="0"/>
              <a:t>ensing-I</a:t>
            </a:r>
            <a:r>
              <a:rPr lang="en-GB" altLang="en-US" b="1" smtClean="0"/>
              <a:t>N</a:t>
            </a:r>
            <a:r>
              <a:rPr lang="en-GB" altLang="en-US" smtClean="0"/>
              <a:t>tuition</a:t>
            </a:r>
          </a:p>
        </p:txBody>
      </p:sp>
      <p:pic>
        <p:nvPicPr>
          <p:cNvPr id="27651" name="Picture 3" descr="S-N cartoon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69" y="930048"/>
            <a:ext cx="4810539" cy="5439986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Scenario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Your friend rings you: </a:t>
            </a:r>
          </a:p>
          <a:p>
            <a:endParaRPr lang="en-GB" dirty="0" smtClean="0"/>
          </a:p>
          <a:p>
            <a:r>
              <a:rPr lang="en-GB" dirty="0"/>
              <a:t>	</a:t>
            </a:r>
            <a:r>
              <a:rPr lang="en-GB" i="1" dirty="0" smtClean="0"/>
              <a:t>“Someone’s broken into my room”</a:t>
            </a:r>
          </a:p>
          <a:p>
            <a:endParaRPr lang="en-GB" dirty="0"/>
          </a:p>
          <a:p>
            <a:r>
              <a:rPr lang="en-GB" dirty="0" smtClean="0"/>
              <a:t>How would you respond?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653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0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smtClean="0"/>
              <a:t>The four dimensions of type</a:t>
            </a:r>
            <a:endParaRPr lang="en-US" altLang="en-US" smtClean="0"/>
          </a:p>
        </p:txBody>
      </p:sp>
      <p:graphicFrame>
        <p:nvGraphicFramePr>
          <p:cNvPr id="46107" name="Group 27"/>
          <p:cNvGraphicFramePr>
            <a:graphicFrameLocks noGrp="1"/>
          </p:cNvGraphicFramePr>
          <p:nvPr>
            <p:ph idx="1"/>
          </p:nvPr>
        </p:nvGraphicFramePr>
        <p:xfrm>
          <a:off x="1143000" y="950913"/>
          <a:ext cx="7924800" cy="2635250"/>
        </p:xfrm>
        <a:graphic>
          <a:graphicData uri="http://schemas.openxmlformats.org/drawingml/2006/table">
            <a:tbl>
              <a:tblPr/>
              <a:tblGrid>
                <a:gridCol w="3254375"/>
                <a:gridCol w="1349375"/>
                <a:gridCol w="3321050"/>
              </a:tblGrid>
              <a:tr h="131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17C0E"/>
                          </a:solidFill>
                          <a:effectLst/>
                          <a:latin typeface="Arial" panose="020B0604020202020204" pitchFamily="34" charset="0"/>
                        </a:rPr>
                        <a:t>T</a:t>
                      </a:r>
                      <a:r>
                        <a:rPr kumimoji="0" lang="en-GB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hinking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and</a:t>
                      </a:r>
                      <a:r>
                        <a:rPr kumimoji="0" lang="en-GB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kumimoji="0" lang="en-US" altLang="en-US" sz="3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17C0E"/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  <a:r>
                        <a:rPr kumimoji="0" lang="en-GB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eeling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3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9713" name="Rectangle 25"/>
          <p:cNvSpPr>
            <a:spLocks noChangeArrowheads="1"/>
          </p:cNvSpPr>
          <p:nvPr/>
        </p:nvSpPr>
        <p:spPr bwMode="auto">
          <a:xfrm>
            <a:off x="915988" y="1635125"/>
            <a:ext cx="7743825" cy="457200"/>
          </a:xfrm>
          <a:prstGeom prst="rect">
            <a:avLst/>
          </a:prstGeom>
          <a:solidFill>
            <a:srgbClr val="0087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20000"/>
              </a:spcBef>
            </a:pPr>
            <a:r>
              <a:rPr lang="en-GB" altLang="en-US" sz="20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What process you prefer to use in coming to decisions</a:t>
            </a:r>
          </a:p>
        </p:txBody>
      </p:sp>
      <p:pic>
        <p:nvPicPr>
          <p:cNvPr id="5" name="Picture 3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8775" y="3049588"/>
            <a:ext cx="8229600" cy="297497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People who prefer:</a:t>
            </a:r>
            <a:endParaRPr lang="en-US" altLang="en-US" smtClean="0"/>
          </a:p>
        </p:txBody>
      </p:sp>
      <p:sp>
        <p:nvSpPr>
          <p:cNvPr id="48130" name="Rectangle 2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en-GB" altLang="en-US" sz="2800" dirty="0" smtClean="0"/>
              <a:t>Thinking</a:t>
            </a:r>
          </a:p>
          <a:p>
            <a:pPr algn="r">
              <a:lnSpc>
                <a:spcPct val="100000"/>
              </a:lnSpc>
            </a:pPr>
            <a:r>
              <a:rPr lang="en-GB" altLang="en-US" sz="2000" dirty="0" smtClean="0"/>
              <a:t>Prefer to make decisions on the basis of logic and objectivity</a:t>
            </a:r>
          </a:p>
          <a:p>
            <a:pPr algn="r">
              <a:lnSpc>
                <a:spcPct val="100000"/>
              </a:lnSpc>
            </a:pPr>
            <a:r>
              <a:rPr lang="en-GB" altLang="en-US" sz="2000" dirty="0" smtClean="0"/>
              <a:t>Quick to see errors and give a critique</a:t>
            </a:r>
            <a:br>
              <a:rPr lang="en-GB" altLang="en-US" sz="2000" dirty="0" smtClean="0"/>
            </a:br>
            <a:endParaRPr lang="en-GB" altLang="en-US" sz="2000" dirty="0" smtClean="0"/>
          </a:p>
          <a:p>
            <a:pPr algn="r">
              <a:lnSpc>
                <a:spcPct val="100000"/>
              </a:lnSpc>
            </a:pPr>
            <a:r>
              <a:rPr lang="en-GB" altLang="en-US" sz="2000" dirty="0" smtClean="0"/>
              <a:t>Step out of situations in order to analyse dispassionately</a:t>
            </a:r>
            <a:endParaRPr lang="en-US" altLang="en-US" sz="2000" dirty="0" smtClean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altLang="en-US" sz="2800" dirty="0" smtClean="0"/>
              <a:t>Feeling</a:t>
            </a:r>
          </a:p>
          <a:p>
            <a:pPr>
              <a:lnSpc>
                <a:spcPct val="100000"/>
              </a:lnSpc>
            </a:pPr>
            <a:r>
              <a:rPr lang="en-GB" altLang="en-US" sz="2000" dirty="0" smtClean="0"/>
              <a:t>Prefer to make decisions on the basis of values and personal convictions </a:t>
            </a:r>
          </a:p>
          <a:p>
            <a:pPr>
              <a:lnSpc>
                <a:spcPct val="100000"/>
              </a:lnSpc>
            </a:pPr>
            <a:r>
              <a:rPr lang="en-GB" altLang="en-US" sz="2000" dirty="0" smtClean="0"/>
              <a:t>Quick to show appreciation and find common ground </a:t>
            </a:r>
          </a:p>
          <a:p>
            <a:pPr>
              <a:lnSpc>
                <a:spcPct val="100000"/>
              </a:lnSpc>
            </a:pPr>
            <a:r>
              <a:rPr lang="en-GB" altLang="en-US" sz="2000" dirty="0" smtClean="0"/>
              <a:t>Step into situations to weigh human values and motives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8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8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8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8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Characteristics</a:t>
            </a:r>
            <a:endParaRPr lang="en-US" altLang="en-US" smtClean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r"/>
            <a:r>
              <a:rPr lang="en-GB" altLang="en-US" sz="2800" dirty="0" smtClean="0"/>
              <a:t>Thinking</a:t>
            </a:r>
            <a:r>
              <a:rPr lang="en-GB" altLang="en-US" dirty="0" smtClean="0"/>
              <a:t>     vs</a:t>
            </a:r>
          </a:p>
          <a:p>
            <a:pPr algn="r"/>
            <a:endParaRPr lang="en-GB" altLang="en-US" dirty="0" smtClean="0"/>
          </a:p>
          <a:p>
            <a:pPr algn="r">
              <a:lnSpc>
                <a:spcPct val="150000"/>
              </a:lnSpc>
            </a:pPr>
            <a:r>
              <a:rPr lang="en-GB" altLang="en-US" sz="1800" dirty="0" smtClean="0"/>
              <a:t>Guided by cause-and-effect reasoning </a:t>
            </a:r>
            <a:r>
              <a:rPr lang="en-GB" altLang="en-US" sz="2000" dirty="0" smtClean="0"/>
              <a:t>vs </a:t>
            </a:r>
          </a:p>
          <a:p>
            <a:pPr algn="r">
              <a:lnSpc>
                <a:spcPct val="150000"/>
              </a:lnSpc>
            </a:pPr>
            <a:r>
              <a:rPr lang="en-GB" altLang="en-US" sz="2000" dirty="0" smtClean="0"/>
              <a:t>Logical analysis     vs </a:t>
            </a:r>
            <a:endParaRPr lang="en-GB" altLang="en-US" sz="2000" dirty="0"/>
          </a:p>
          <a:p>
            <a:pPr algn="r">
              <a:lnSpc>
                <a:spcPct val="150000"/>
              </a:lnSpc>
            </a:pPr>
            <a:r>
              <a:rPr lang="en-GB" altLang="en-US" sz="2000" dirty="0" smtClean="0"/>
              <a:t>Seek objective truth     vs</a:t>
            </a:r>
          </a:p>
          <a:p>
            <a:pPr algn="r">
              <a:lnSpc>
                <a:spcPct val="150000"/>
              </a:lnSpc>
            </a:pPr>
            <a:r>
              <a:rPr lang="en-GB" altLang="en-US" sz="2000" dirty="0" smtClean="0"/>
              <a:t>Impersonal criteria     vs</a:t>
            </a:r>
          </a:p>
          <a:p>
            <a:pPr algn="r">
              <a:lnSpc>
                <a:spcPct val="150000"/>
              </a:lnSpc>
            </a:pPr>
            <a:r>
              <a:rPr lang="en-GB" altLang="en-US" sz="2000" dirty="0" smtClean="0"/>
              <a:t>Critique     vs</a:t>
            </a:r>
          </a:p>
          <a:p>
            <a:pPr algn="r">
              <a:lnSpc>
                <a:spcPct val="150000"/>
              </a:lnSpc>
            </a:pPr>
            <a:r>
              <a:rPr lang="en-GB" altLang="en-US" sz="2000" dirty="0" smtClean="0"/>
              <a:t>Focus on task     vs</a:t>
            </a:r>
          </a:p>
          <a:p>
            <a:pPr algn="r"/>
            <a:endParaRPr lang="en-US" altLang="en-US" sz="2000" dirty="0" smtClean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en-GB" altLang="en-US" sz="2800" dirty="0" smtClean="0"/>
              <a:t>Feeling</a:t>
            </a:r>
          </a:p>
          <a:p>
            <a:endParaRPr lang="en-GB" altLang="en-US" dirty="0" smtClean="0"/>
          </a:p>
          <a:p>
            <a:pPr>
              <a:lnSpc>
                <a:spcPct val="150000"/>
              </a:lnSpc>
            </a:pPr>
            <a:r>
              <a:rPr lang="en-GB" altLang="en-US" sz="2000" dirty="0" smtClean="0"/>
              <a:t>Guided by personal values</a:t>
            </a:r>
          </a:p>
          <a:p>
            <a:pPr>
              <a:lnSpc>
                <a:spcPct val="150000"/>
              </a:lnSpc>
            </a:pPr>
            <a:r>
              <a:rPr lang="en-GB" altLang="en-US" sz="2000" dirty="0" smtClean="0"/>
              <a:t>Understand others’ point of view</a:t>
            </a:r>
          </a:p>
          <a:p>
            <a:pPr>
              <a:lnSpc>
                <a:spcPct val="150000"/>
              </a:lnSpc>
            </a:pPr>
            <a:r>
              <a:rPr lang="en-GB" altLang="en-US" sz="2000" dirty="0" smtClean="0"/>
              <a:t>Seek harmony</a:t>
            </a:r>
          </a:p>
          <a:p>
            <a:pPr>
              <a:lnSpc>
                <a:spcPct val="150000"/>
              </a:lnSpc>
            </a:pPr>
            <a:r>
              <a:rPr lang="en-GB" altLang="en-US" sz="2000" dirty="0" smtClean="0"/>
              <a:t>Personal circumstances</a:t>
            </a:r>
          </a:p>
          <a:p>
            <a:pPr>
              <a:lnSpc>
                <a:spcPct val="150000"/>
              </a:lnSpc>
            </a:pPr>
            <a:r>
              <a:rPr lang="en-GB" altLang="en-US" sz="2000" dirty="0" smtClean="0"/>
              <a:t>Praise</a:t>
            </a:r>
          </a:p>
          <a:p>
            <a:pPr>
              <a:lnSpc>
                <a:spcPct val="150000"/>
              </a:lnSpc>
            </a:pPr>
            <a:r>
              <a:rPr lang="en-GB" altLang="en-US" sz="2000" dirty="0" smtClean="0"/>
              <a:t>Focus on relationship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2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2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2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2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2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2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2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How Ts/Fs might view each other</a:t>
            </a:r>
            <a:endParaRPr lang="en-GB" altLang="en-US" smtClean="0"/>
          </a:p>
        </p:txBody>
      </p:sp>
      <p:graphicFrame>
        <p:nvGraphicFramePr>
          <p:cNvPr id="241668" name="Group 4"/>
          <p:cNvGraphicFramePr>
            <a:graphicFrameLocks noGrp="1"/>
          </p:cNvGraphicFramePr>
          <p:nvPr>
            <p:ph idx="1"/>
          </p:nvPr>
        </p:nvGraphicFramePr>
        <p:xfrm>
          <a:off x="431800" y="1827213"/>
          <a:ext cx="8280400" cy="4177812"/>
        </p:xfrm>
        <a:graphic>
          <a:graphicData uri="http://schemas.openxmlformats.org/drawingml/2006/table">
            <a:tbl>
              <a:tblPr/>
              <a:tblGrid>
                <a:gridCol w="4141000"/>
                <a:gridCol w="4139400"/>
              </a:tblGrid>
              <a:tr h="2089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GB" sz="2400" dirty="0" smtClean="0"/>
                        <a:t>T may see F as:</a:t>
                      </a:r>
                    </a:p>
                  </a:txBody>
                  <a:tcPr marL="92129" marR="92129" marT="42203" marB="422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GB" sz="2400" smtClean="0"/>
                        <a:t>T needs F to:</a:t>
                      </a:r>
                    </a:p>
                  </a:txBody>
                  <a:tcPr marL="92129" marR="92129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88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GB" sz="2400" smtClean="0"/>
                        <a:t>F may see T as:</a:t>
                      </a:r>
                    </a:p>
                  </a:txBody>
                  <a:tcPr marL="92129" marR="92129" marT="42203" marB="422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GB" sz="2400" dirty="0" smtClean="0"/>
                        <a:t>F needs T to:</a:t>
                      </a:r>
                    </a:p>
                  </a:txBody>
                  <a:tcPr marL="92129" marR="92129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6574" name="Text Box 15"/>
          <p:cNvSpPr txBox="1">
            <a:spLocks noChangeArrowheads="1"/>
          </p:cNvSpPr>
          <p:nvPr/>
        </p:nvSpPr>
        <p:spPr bwMode="auto">
          <a:xfrm>
            <a:off x="684335" y="2233247"/>
            <a:ext cx="3673719" cy="94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215">
                <a:solidFill>
                  <a:schemeClr val="tx1"/>
                </a:solidFill>
                <a:latin typeface="Times New Roman" panose="02020603050405020304" pitchFamily="18" charset="0"/>
              </a:rPr>
              <a:t>Illogical</a:t>
            </a:r>
          </a:p>
          <a:p>
            <a:pPr>
              <a:spcBef>
                <a:spcPct val="50000"/>
              </a:spcBef>
            </a:pPr>
            <a:r>
              <a:rPr lang="en-GB" altLang="en-US" sz="2215">
                <a:solidFill>
                  <a:schemeClr val="tx1"/>
                </a:solidFill>
                <a:latin typeface="Times New Roman" panose="02020603050405020304" pitchFamily="18" charset="0"/>
              </a:rPr>
              <a:t>Overly emotional</a:t>
            </a:r>
          </a:p>
        </p:txBody>
      </p:sp>
      <p:sp>
        <p:nvSpPr>
          <p:cNvPr id="66575" name="Text Box 16"/>
          <p:cNvSpPr txBox="1">
            <a:spLocks noChangeArrowheads="1"/>
          </p:cNvSpPr>
          <p:nvPr/>
        </p:nvSpPr>
        <p:spPr bwMode="auto">
          <a:xfrm>
            <a:off x="4857750" y="2176097"/>
            <a:ext cx="3673719" cy="94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215">
                <a:solidFill>
                  <a:schemeClr val="tx1"/>
                </a:solidFill>
                <a:latin typeface="Times New Roman" panose="02020603050405020304" pitchFamily="18" charset="0"/>
              </a:rPr>
              <a:t>Be in touch with feelings</a:t>
            </a:r>
          </a:p>
          <a:p>
            <a:pPr>
              <a:spcBef>
                <a:spcPct val="50000"/>
              </a:spcBef>
            </a:pPr>
            <a:r>
              <a:rPr lang="en-GB" altLang="en-US" sz="2215">
                <a:solidFill>
                  <a:schemeClr val="tx1"/>
                </a:solidFill>
                <a:latin typeface="Times New Roman" panose="02020603050405020304" pitchFamily="18" charset="0"/>
              </a:rPr>
              <a:t>To persuade and reconcile</a:t>
            </a:r>
          </a:p>
        </p:txBody>
      </p:sp>
      <p:sp>
        <p:nvSpPr>
          <p:cNvPr id="66576" name="Text Box 17"/>
          <p:cNvSpPr txBox="1">
            <a:spLocks noChangeArrowheads="1"/>
          </p:cNvSpPr>
          <p:nvPr/>
        </p:nvSpPr>
        <p:spPr bwMode="auto">
          <a:xfrm>
            <a:off x="684335" y="4359520"/>
            <a:ext cx="3673719" cy="94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215">
                <a:solidFill>
                  <a:schemeClr val="tx1"/>
                </a:solidFill>
                <a:latin typeface="Times New Roman" panose="02020603050405020304" pitchFamily="18" charset="0"/>
              </a:rPr>
              <a:t>Critical</a:t>
            </a:r>
          </a:p>
          <a:p>
            <a:pPr>
              <a:spcBef>
                <a:spcPct val="50000"/>
              </a:spcBef>
            </a:pPr>
            <a:r>
              <a:rPr lang="en-GB" altLang="en-US" sz="2215">
                <a:solidFill>
                  <a:schemeClr val="tx1"/>
                </a:solidFill>
                <a:latin typeface="Times New Roman" panose="02020603050405020304" pitchFamily="18" charset="0"/>
              </a:rPr>
              <a:t>Insensitive</a:t>
            </a:r>
          </a:p>
        </p:txBody>
      </p:sp>
      <p:sp>
        <p:nvSpPr>
          <p:cNvPr id="66577" name="Text Box 18"/>
          <p:cNvSpPr txBox="1">
            <a:spLocks noChangeArrowheads="1"/>
          </p:cNvSpPr>
          <p:nvPr/>
        </p:nvSpPr>
        <p:spPr bwMode="auto">
          <a:xfrm>
            <a:off x="4572000" y="4558812"/>
            <a:ext cx="4032738" cy="94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215">
                <a:solidFill>
                  <a:schemeClr val="tx1"/>
                </a:solidFill>
                <a:latin typeface="Times New Roman" panose="02020603050405020304" pitchFamily="18" charset="0"/>
              </a:rPr>
              <a:t>Be tough</a:t>
            </a:r>
          </a:p>
          <a:p>
            <a:pPr>
              <a:spcBef>
                <a:spcPct val="50000"/>
              </a:spcBef>
            </a:pPr>
            <a:r>
              <a:rPr lang="en-GB" altLang="en-US" sz="2215">
                <a:solidFill>
                  <a:schemeClr val="tx1"/>
                </a:solidFill>
                <a:latin typeface="Times New Roman" panose="02020603050405020304" pitchFamily="18" charset="0"/>
              </a:rPr>
              <a:t>Weigh costs and benefits</a:t>
            </a:r>
          </a:p>
        </p:txBody>
      </p:sp>
    </p:spTree>
    <p:extLst>
      <p:ext uri="{BB962C8B-B14F-4D97-AF65-F5344CB8AC3E}">
        <p14:creationId xmlns:p14="http://schemas.microsoft.com/office/powerpoint/2010/main" val="200248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74" grpId="0"/>
      <p:bldP spid="66575" grpId="0"/>
      <p:bldP spid="66576" grpId="0"/>
      <p:bldP spid="6657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b="1" smtClean="0"/>
              <a:t>T</a:t>
            </a:r>
            <a:r>
              <a:rPr lang="en-GB" altLang="en-US" smtClean="0"/>
              <a:t>hinking-</a:t>
            </a:r>
            <a:r>
              <a:rPr lang="en-GB" altLang="en-US" b="1" smtClean="0"/>
              <a:t>F</a:t>
            </a:r>
            <a:r>
              <a:rPr lang="en-GB" altLang="en-US" smtClean="0"/>
              <a:t>eeling</a:t>
            </a:r>
          </a:p>
        </p:txBody>
      </p:sp>
      <p:pic>
        <p:nvPicPr>
          <p:cNvPr id="35843" name="Picture 3" descr="T-F cartoon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16" y="1097400"/>
            <a:ext cx="4474367" cy="5210576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Lifestyle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Go and stand by the statement you agree with</a:t>
            </a:r>
          </a:p>
          <a:p>
            <a:endParaRPr lang="en-GB" altLang="en-US" smtClean="0"/>
          </a:p>
          <a:p>
            <a:endParaRPr lang="en-GB" altLang="en-US" smtClean="0"/>
          </a:p>
          <a:p>
            <a:endParaRPr lang="en-GB" altLang="en-US" smtClean="0"/>
          </a:p>
          <a:p>
            <a:endParaRPr lang="en-GB" altLang="en-US" smtClean="0"/>
          </a:p>
          <a:p>
            <a:endParaRPr lang="en-GB" altLang="en-US" smtClean="0"/>
          </a:p>
          <a:p>
            <a:r>
              <a:rPr lang="en-GB" altLang="en-US" smtClean="0"/>
              <a:t>Discuss with those around you why you chose that statement</a:t>
            </a:r>
          </a:p>
          <a:p>
            <a:r>
              <a:rPr lang="en-GB" altLang="en-US" smtClean="0"/>
              <a:t>What do you think of those you prefer the other end of the line?</a:t>
            </a:r>
          </a:p>
          <a:p>
            <a:endParaRPr lang="en-GB" altLang="en-US" dirty="0" smtClean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54368621"/>
              </p:ext>
            </p:extLst>
          </p:nvPr>
        </p:nvGraphicFramePr>
        <p:xfrm>
          <a:off x="432000" y="2371125"/>
          <a:ext cx="8229600" cy="1633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487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build="p"/>
      <p:bldGraphic spid="5" grpId="0">
        <p:bldAsOne/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Lifestyle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Imagine: </a:t>
            </a:r>
          </a:p>
          <a:p>
            <a:pPr lvl="1"/>
            <a:r>
              <a:rPr lang="en-US" altLang="en-US" sz="2000" dirty="0" smtClean="0"/>
              <a:t>You have a project to complete and it is due 30 days from today.  </a:t>
            </a:r>
          </a:p>
          <a:p>
            <a:pPr lvl="1"/>
            <a:r>
              <a:rPr lang="en-US" altLang="en-US" sz="2000" dirty="0" smtClean="0"/>
              <a:t>It will take &lt;24 hours to complete.  </a:t>
            </a:r>
            <a:endParaRPr lang="en-GB" altLang="en-US" sz="2000" dirty="0" smtClean="0"/>
          </a:p>
          <a:p>
            <a:r>
              <a:rPr lang="en-US" altLang="en-US" dirty="0" smtClean="0"/>
              <a:t>Line up on day 1-30 in terms of when you would start </a:t>
            </a:r>
          </a:p>
          <a:p>
            <a:endParaRPr lang="en-GB" altLang="en-US" dirty="0" smtClean="0"/>
          </a:p>
          <a:p>
            <a:endParaRPr lang="en-GB" altLang="en-US" dirty="0"/>
          </a:p>
          <a:p>
            <a:endParaRPr lang="en-GB" altLang="en-US" dirty="0" smtClean="0"/>
          </a:p>
          <a:p>
            <a:endParaRPr lang="en-GB" altLang="en-US" dirty="0"/>
          </a:p>
          <a:p>
            <a:r>
              <a:rPr lang="en-GB" altLang="en-US" dirty="0" smtClean="0"/>
              <a:t>What do you think of those you prefer the other end of the line?</a:t>
            </a:r>
          </a:p>
          <a:p>
            <a:endParaRPr lang="en-GB" altLang="en-US" dirty="0" smtClean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12512887"/>
              </p:ext>
            </p:extLst>
          </p:nvPr>
        </p:nvGraphicFramePr>
        <p:xfrm>
          <a:off x="432000" y="3296575"/>
          <a:ext cx="8229600" cy="1633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879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The four dimensions of type</a:t>
            </a:r>
            <a:endParaRPr lang="en-US" altLang="en-US" smtClean="0"/>
          </a:p>
        </p:txBody>
      </p:sp>
      <p:graphicFrame>
        <p:nvGraphicFramePr>
          <p:cNvPr id="27651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1943014"/>
              </p:ext>
            </p:extLst>
          </p:nvPr>
        </p:nvGraphicFramePr>
        <p:xfrm>
          <a:off x="431600" y="2014156"/>
          <a:ext cx="8280400" cy="1317625"/>
        </p:xfrm>
        <a:graphic>
          <a:graphicData uri="http://schemas.openxmlformats.org/drawingml/2006/table">
            <a:tbl>
              <a:tblPr/>
              <a:tblGrid>
                <a:gridCol w="3400405"/>
                <a:gridCol w="1409924"/>
                <a:gridCol w="3470071"/>
              </a:tblGrid>
              <a:tr h="131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17C0E"/>
                          </a:solidFill>
                          <a:effectLst/>
                          <a:latin typeface="Arial" panose="020B0604020202020204" pitchFamily="34" charset="0"/>
                        </a:rPr>
                        <a:t>J</a:t>
                      </a:r>
                      <a:r>
                        <a:rPr kumimoji="0" lang="en-GB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udging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43" marR="9554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r>
                        <a:rPr kumimoji="0" lang="en-GB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and</a:t>
                      </a:r>
                      <a:r>
                        <a:rPr kumimoji="0" lang="en-GB" altLang="en-US" sz="3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kumimoji="0" lang="en-US" altLang="en-US" sz="3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43" marR="9554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17C0E"/>
                          </a:solidFill>
                          <a:effectLst/>
                          <a:latin typeface="Arial" panose="020B0604020202020204" pitchFamily="34" charset="0"/>
                        </a:rPr>
                        <a:t>P</a:t>
                      </a:r>
                      <a:r>
                        <a:rPr kumimoji="0" lang="en-GB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erceiving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43" marR="9554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340" name="Rectangle 28"/>
          <p:cNvSpPr>
            <a:spLocks noChangeArrowheads="1"/>
          </p:cNvSpPr>
          <p:nvPr/>
        </p:nvSpPr>
        <p:spPr bwMode="auto">
          <a:xfrm>
            <a:off x="649287" y="1556956"/>
            <a:ext cx="7845425" cy="457200"/>
          </a:xfrm>
          <a:prstGeom prst="rect">
            <a:avLst/>
          </a:prstGeom>
          <a:solidFill>
            <a:srgbClr val="0087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20000"/>
              </a:spcBef>
            </a:pPr>
            <a:r>
              <a:rPr lang="en-GB" altLang="en-US" sz="2000">
                <a:solidFill>
                  <a:schemeClr val="bg1"/>
                </a:solidFill>
                <a:ea typeface="ＭＳ Ｐゴシック" panose="020B0600070205080204" pitchFamily="34" charset="-128"/>
              </a:rPr>
              <a:t>How you prefer to deal with the world around you, your ‘lifestyle’</a:t>
            </a:r>
          </a:p>
        </p:txBody>
      </p:sp>
      <p:pic>
        <p:nvPicPr>
          <p:cNvPr id="8" name="Picture 6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00" y="2888956"/>
            <a:ext cx="8178800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51387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 descr="http://empathicperspectives.files.wordpress.com/2009/05/forest_art_illusio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304" y="283886"/>
            <a:ext cx="4537075" cy="544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many horses are in this picture?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4" descr="http://empathicperspectives.files.wordpress.com/2009/05/forest_art_illusio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38" y="-53975"/>
            <a:ext cx="5761038" cy="691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741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People who prefer:</a:t>
            </a:r>
            <a:endParaRPr lang="en-US" altLang="en-US" smtClean="0"/>
          </a:p>
        </p:txBody>
      </p:sp>
      <p:sp>
        <p:nvSpPr>
          <p:cNvPr id="60418" name="Rectangle 2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r"/>
            <a:r>
              <a:rPr lang="en-GB" altLang="en-US" sz="2800" dirty="0" smtClean="0"/>
              <a:t>Judging</a:t>
            </a:r>
          </a:p>
          <a:p>
            <a:pPr algn="r"/>
            <a:endParaRPr lang="en-GB" altLang="en-US" sz="2000" dirty="0" smtClean="0"/>
          </a:p>
          <a:p>
            <a:pPr algn="r"/>
            <a:r>
              <a:rPr lang="en-GB" altLang="en-US" sz="2000" dirty="0" smtClean="0"/>
              <a:t>Prefer to live life in a planned and organised manner </a:t>
            </a:r>
          </a:p>
          <a:p>
            <a:pPr algn="r"/>
            <a:r>
              <a:rPr lang="en-GB" altLang="en-US" sz="2000" dirty="0" smtClean="0"/>
              <a:t>Enjoy coming to closure and being decisive</a:t>
            </a:r>
          </a:p>
          <a:p>
            <a:pPr algn="r"/>
            <a:r>
              <a:rPr lang="en-GB" altLang="en-US" sz="2000" dirty="0" smtClean="0"/>
              <a:t>Avoid stressful last-minute rushes</a:t>
            </a:r>
            <a:endParaRPr lang="en-US" altLang="en-US" sz="2000" dirty="0" smtClean="0"/>
          </a:p>
        </p:txBody>
      </p:sp>
      <p:sp>
        <p:nvSpPr>
          <p:cNvPr id="60419" name="Rectangle 3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en-GB" altLang="en-US" sz="2800" dirty="0" smtClean="0"/>
              <a:t>Perceiving</a:t>
            </a:r>
          </a:p>
          <a:p>
            <a:endParaRPr lang="en-US" altLang="en-US" sz="2000" dirty="0" smtClean="0"/>
          </a:p>
          <a:p>
            <a:r>
              <a:rPr lang="en-GB" altLang="en-US" sz="2000" dirty="0" smtClean="0"/>
              <a:t>Prefer to live life in a spontaneous and adaptable manner</a:t>
            </a:r>
          </a:p>
          <a:p>
            <a:r>
              <a:rPr lang="en-GB" altLang="en-US" sz="2000" dirty="0" smtClean="0"/>
              <a:t>Enjoy keeping options open and being curious</a:t>
            </a:r>
          </a:p>
          <a:p>
            <a:r>
              <a:rPr lang="en-GB" altLang="en-US" sz="2000" dirty="0" smtClean="0"/>
              <a:t>Feel energised by last-minute pressures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0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0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0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0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Characteristics</a:t>
            </a:r>
            <a:endParaRPr lang="en-US" altLang="en-US" smtClean="0"/>
          </a:p>
        </p:txBody>
      </p:sp>
      <p:sp>
        <p:nvSpPr>
          <p:cNvPr id="62466" name="Rectangle 2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r"/>
            <a:r>
              <a:rPr lang="en-GB" altLang="en-US" sz="2800" dirty="0" smtClean="0"/>
              <a:t>Judging</a:t>
            </a:r>
            <a:r>
              <a:rPr lang="en-GB" altLang="en-US" dirty="0" smtClean="0"/>
              <a:t>     vs</a:t>
            </a:r>
          </a:p>
          <a:p>
            <a:pPr algn="r"/>
            <a:endParaRPr lang="en-GB" altLang="en-US" dirty="0" smtClean="0"/>
          </a:p>
          <a:p>
            <a:pPr algn="r"/>
            <a:r>
              <a:rPr lang="en-GB" altLang="en-US" sz="2000" dirty="0" smtClean="0"/>
              <a:t>Planned     vs</a:t>
            </a:r>
          </a:p>
          <a:p>
            <a:pPr algn="r"/>
            <a:r>
              <a:rPr lang="en-GB" altLang="en-US" sz="2000" dirty="0" smtClean="0"/>
              <a:t>Organised     vs</a:t>
            </a:r>
          </a:p>
          <a:p>
            <a:pPr algn="r"/>
            <a:r>
              <a:rPr lang="en-GB" altLang="en-US" sz="2000" dirty="0" smtClean="0"/>
              <a:t>Controlled     vs</a:t>
            </a:r>
          </a:p>
          <a:p>
            <a:pPr algn="r"/>
            <a:r>
              <a:rPr lang="en-GB" altLang="en-US" sz="2000" dirty="0" smtClean="0"/>
              <a:t>Structured     vs</a:t>
            </a:r>
          </a:p>
          <a:p>
            <a:pPr algn="r"/>
            <a:r>
              <a:rPr lang="en-GB" altLang="en-US" sz="2000" dirty="0" smtClean="0"/>
              <a:t>Scheduled     vs</a:t>
            </a:r>
          </a:p>
          <a:p>
            <a:pPr algn="r"/>
            <a:endParaRPr lang="en-US" altLang="en-US" dirty="0" smtClean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en-GB" altLang="en-US" sz="2800" dirty="0" smtClean="0"/>
              <a:t>Perceiving</a:t>
            </a:r>
          </a:p>
          <a:p>
            <a:endParaRPr lang="en-GB" altLang="en-US" dirty="0" smtClean="0"/>
          </a:p>
          <a:p>
            <a:r>
              <a:rPr lang="en-GB" altLang="en-US" sz="2000" dirty="0" smtClean="0"/>
              <a:t>Emergent</a:t>
            </a:r>
          </a:p>
          <a:p>
            <a:r>
              <a:rPr lang="en-GB" altLang="en-US" sz="2000" dirty="0" smtClean="0"/>
              <a:t>Flexible</a:t>
            </a:r>
          </a:p>
          <a:p>
            <a:r>
              <a:rPr lang="en-GB" altLang="en-US" sz="2000" dirty="0" smtClean="0"/>
              <a:t>Unconstrained</a:t>
            </a:r>
          </a:p>
          <a:p>
            <a:r>
              <a:rPr lang="en-GB" altLang="en-US" sz="2000" dirty="0" smtClean="0"/>
              <a:t>Go with the flow</a:t>
            </a:r>
          </a:p>
          <a:p>
            <a:r>
              <a:rPr lang="en-GB" altLang="en-US" sz="2000" dirty="0" smtClean="0"/>
              <a:t>Spontaneous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2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2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24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2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24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24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24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2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p13 (J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00200"/>
            <a:ext cx="3810000" cy="325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257800" y="2209800"/>
            <a:ext cx="3276600" cy="2438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22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64516" name="Picture 4" descr="p13 (J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9725"/>
            <a:ext cx="3810000" cy="325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1476375" y="2133600"/>
            <a:ext cx="3048000" cy="2514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grpSp>
        <p:nvGrpSpPr>
          <p:cNvPr id="64518" name="Group 6"/>
          <p:cNvGrpSpPr>
            <a:grpSpLocks/>
          </p:cNvGrpSpPr>
          <p:nvPr/>
        </p:nvGrpSpPr>
        <p:grpSpPr bwMode="auto">
          <a:xfrm>
            <a:off x="1752600" y="2420938"/>
            <a:ext cx="2286000" cy="2124075"/>
            <a:chOff x="1104" y="1536"/>
            <a:chExt cx="1440" cy="1338"/>
          </a:xfrm>
        </p:grpSpPr>
        <p:sp>
          <p:nvSpPr>
            <p:cNvPr id="42002" name="Line 7"/>
            <p:cNvSpPr>
              <a:spLocks noChangeShapeType="1"/>
            </p:cNvSpPr>
            <p:nvPr/>
          </p:nvSpPr>
          <p:spPr bwMode="auto">
            <a:xfrm>
              <a:off x="1104" y="2874"/>
              <a:ext cx="99" cy="0"/>
            </a:xfrm>
            <a:prstGeom prst="line">
              <a:avLst/>
            </a:prstGeom>
            <a:noFill/>
            <a:ln w="25400">
              <a:solidFill>
                <a:srgbClr val="B3081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003" name="Line 8"/>
            <p:cNvSpPr>
              <a:spLocks noChangeShapeType="1"/>
            </p:cNvSpPr>
            <p:nvPr/>
          </p:nvSpPr>
          <p:spPr bwMode="auto">
            <a:xfrm>
              <a:off x="1200" y="2688"/>
              <a:ext cx="0" cy="186"/>
            </a:xfrm>
            <a:prstGeom prst="line">
              <a:avLst/>
            </a:prstGeom>
            <a:noFill/>
            <a:ln w="25400">
              <a:solidFill>
                <a:srgbClr val="B3081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004" name="Line 9"/>
            <p:cNvSpPr>
              <a:spLocks noChangeShapeType="1"/>
            </p:cNvSpPr>
            <p:nvPr/>
          </p:nvSpPr>
          <p:spPr bwMode="auto">
            <a:xfrm rot="-5400000">
              <a:off x="1296" y="2595"/>
              <a:ext cx="0" cy="186"/>
            </a:xfrm>
            <a:prstGeom prst="line">
              <a:avLst/>
            </a:prstGeom>
            <a:noFill/>
            <a:ln w="25400">
              <a:solidFill>
                <a:srgbClr val="B3081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005" name="Line 10"/>
            <p:cNvSpPr>
              <a:spLocks noChangeShapeType="1"/>
            </p:cNvSpPr>
            <p:nvPr/>
          </p:nvSpPr>
          <p:spPr bwMode="auto">
            <a:xfrm flipH="1">
              <a:off x="1389" y="2496"/>
              <a:ext cx="0" cy="192"/>
            </a:xfrm>
            <a:prstGeom prst="line">
              <a:avLst/>
            </a:prstGeom>
            <a:noFill/>
            <a:ln w="25400">
              <a:solidFill>
                <a:srgbClr val="B3081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006" name="Line 11"/>
            <p:cNvSpPr>
              <a:spLocks noChangeShapeType="1"/>
            </p:cNvSpPr>
            <p:nvPr/>
          </p:nvSpPr>
          <p:spPr bwMode="auto">
            <a:xfrm rot="-5400000">
              <a:off x="1487" y="2398"/>
              <a:ext cx="0" cy="195"/>
            </a:xfrm>
            <a:prstGeom prst="line">
              <a:avLst/>
            </a:prstGeom>
            <a:noFill/>
            <a:ln w="25400">
              <a:solidFill>
                <a:srgbClr val="B3081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007" name="Line 12"/>
            <p:cNvSpPr>
              <a:spLocks noChangeShapeType="1"/>
            </p:cNvSpPr>
            <p:nvPr/>
          </p:nvSpPr>
          <p:spPr bwMode="auto">
            <a:xfrm>
              <a:off x="1584" y="2304"/>
              <a:ext cx="0" cy="192"/>
            </a:xfrm>
            <a:prstGeom prst="line">
              <a:avLst/>
            </a:prstGeom>
            <a:noFill/>
            <a:ln w="25400">
              <a:solidFill>
                <a:srgbClr val="B3081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008" name="Line 13"/>
            <p:cNvSpPr>
              <a:spLocks noChangeShapeType="1"/>
            </p:cNvSpPr>
            <p:nvPr/>
          </p:nvSpPr>
          <p:spPr bwMode="auto">
            <a:xfrm rot="-5400000">
              <a:off x="1683" y="2211"/>
              <a:ext cx="0" cy="186"/>
            </a:xfrm>
            <a:prstGeom prst="line">
              <a:avLst/>
            </a:prstGeom>
            <a:noFill/>
            <a:ln w="25400">
              <a:solidFill>
                <a:srgbClr val="B3081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009" name="Line 14"/>
            <p:cNvSpPr>
              <a:spLocks noChangeShapeType="1"/>
            </p:cNvSpPr>
            <p:nvPr/>
          </p:nvSpPr>
          <p:spPr bwMode="auto">
            <a:xfrm>
              <a:off x="1776" y="2112"/>
              <a:ext cx="0" cy="192"/>
            </a:xfrm>
            <a:prstGeom prst="line">
              <a:avLst/>
            </a:prstGeom>
            <a:noFill/>
            <a:ln w="25400">
              <a:solidFill>
                <a:srgbClr val="B3081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010" name="Line 15"/>
            <p:cNvSpPr>
              <a:spLocks noChangeShapeType="1"/>
            </p:cNvSpPr>
            <p:nvPr/>
          </p:nvSpPr>
          <p:spPr bwMode="auto">
            <a:xfrm rot="-5400000">
              <a:off x="1872" y="2016"/>
              <a:ext cx="0" cy="192"/>
            </a:xfrm>
            <a:prstGeom prst="line">
              <a:avLst/>
            </a:prstGeom>
            <a:noFill/>
            <a:ln w="25400">
              <a:solidFill>
                <a:srgbClr val="B3081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011" name="Line 16"/>
            <p:cNvSpPr>
              <a:spLocks noChangeShapeType="1"/>
            </p:cNvSpPr>
            <p:nvPr/>
          </p:nvSpPr>
          <p:spPr bwMode="auto">
            <a:xfrm>
              <a:off x="1968" y="1920"/>
              <a:ext cx="0" cy="192"/>
            </a:xfrm>
            <a:prstGeom prst="line">
              <a:avLst/>
            </a:prstGeom>
            <a:noFill/>
            <a:ln w="25400">
              <a:solidFill>
                <a:srgbClr val="B3081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012" name="Line 17"/>
            <p:cNvSpPr>
              <a:spLocks noChangeShapeType="1"/>
            </p:cNvSpPr>
            <p:nvPr/>
          </p:nvSpPr>
          <p:spPr bwMode="auto">
            <a:xfrm rot="-5400000">
              <a:off x="2064" y="1824"/>
              <a:ext cx="0" cy="192"/>
            </a:xfrm>
            <a:prstGeom prst="line">
              <a:avLst/>
            </a:prstGeom>
            <a:noFill/>
            <a:ln w="25400">
              <a:solidFill>
                <a:srgbClr val="B3081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013" name="Line 18"/>
            <p:cNvSpPr>
              <a:spLocks noChangeShapeType="1"/>
            </p:cNvSpPr>
            <p:nvPr/>
          </p:nvSpPr>
          <p:spPr bwMode="auto">
            <a:xfrm>
              <a:off x="2160" y="1728"/>
              <a:ext cx="0" cy="192"/>
            </a:xfrm>
            <a:prstGeom prst="line">
              <a:avLst/>
            </a:prstGeom>
            <a:noFill/>
            <a:ln w="25400">
              <a:solidFill>
                <a:srgbClr val="B3081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014" name="Line 19"/>
            <p:cNvSpPr>
              <a:spLocks noChangeShapeType="1"/>
            </p:cNvSpPr>
            <p:nvPr/>
          </p:nvSpPr>
          <p:spPr bwMode="auto">
            <a:xfrm rot="-5400000">
              <a:off x="2259" y="1629"/>
              <a:ext cx="0" cy="198"/>
            </a:xfrm>
            <a:prstGeom prst="line">
              <a:avLst/>
            </a:prstGeom>
            <a:noFill/>
            <a:ln w="25400">
              <a:solidFill>
                <a:srgbClr val="B3081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015" name="Line 20"/>
            <p:cNvSpPr>
              <a:spLocks noChangeShapeType="1"/>
            </p:cNvSpPr>
            <p:nvPr/>
          </p:nvSpPr>
          <p:spPr bwMode="auto">
            <a:xfrm>
              <a:off x="2352" y="1536"/>
              <a:ext cx="0" cy="192"/>
            </a:xfrm>
            <a:prstGeom prst="line">
              <a:avLst/>
            </a:prstGeom>
            <a:noFill/>
            <a:ln w="25400">
              <a:solidFill>
                <a:srgbClr val="B3081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016" name="Line 21"/>
            <p:cNvSpPr>
              <a:spLocks noChangeShapeType="1"/>
            </p:cNvSpPr>
            <p:nvPr/>
          </p:nvSpPr>
          <p:spPr bwMode="auto">
            <a:xfrm rot="-5400000">
              <a:off x="2451" y="1443"/>
              <a:ext cx="0" cy="186"/>
            </a:xfrm>
            <a:prstGeom prst="line">
              <a:avLst/>
            </a:prstGeom>
            <a:noFill/>
            <a:ln w="25400">
              <a:solidFill>
                <a:srgbClr val="B3081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4534" name="Line 22"/>
          <p:cNvSpPr>
            <a:spLocks noChangeShapeType="1"/>
          </p:cNvSpPr>
          <p:nvPr/>
        </p:nvSpPr>
        <p:spPr bwMode="auto">
          <a:xfrm>
            <a:off x="1752600" y="2133600"/>
            <a:ext cx="0" cy="2438400"/>
          </a:xfrm>
          <a:prstGeom prst="line">
            <a:avLst/>
          </a:prstGeom>
          <a:noFill/>
          <a:ln w="25400">
            <a:solidFill>
              <a:srgbClr val="B3081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4535" name="Line 23"/>
          <p:cNvSpPr>
            <a:spLocks noChangeShapeType="1"/>
          </p:cNvSpPr>
          <p:nvPr/>
        </p:nvSpPr>
        <p:spPr bwMode="auto">
          <a:xfrm>
            <a:off x="4343400" y="2133600"/>
            <a:ext cx="0" cy="2438400"/>
          </a:xfrm>
          <a:prstGeom prst="line">
            <a:avLst/>
          </a:prstGeom>
          <a:noFill/>
          <a:ln w="25400">
            <a:solidFill>
              <a:srgbClr val="B3081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4536" name="Line 24"/>
          <p:cNvSpPr>
            <a:spLocks noChangeShapeType="1"/>
          </p:cNvSpPr>
          <p:nvPr/>
        </p:nvSpPr>
        <p:spPr bwMode="auto">
          <a:xfrm>
            <a:off x="5562600" y="2133600"/>
            <a:ext cx="0" cy="2438400"/>
          </a:xfrm>
          <a:prstGeom prst="line">
            <a:avLst/>
          </a:prstGeom>
          <a:noFill/>
          <a:ln w="25400">
            <a:solidFill>
              <a:srgbClr val="B3081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4537" name="Line 25"/>
          <p:cNvSpPr>
            <a:spLocks noChangeShapeType="1"/>
          </p:cNvSpPr>
          <p:nvPr/>
        </p:nvSpPr>
        <p:spPr bwMode="auto">
          <a:xfrm>
            <a:off x="8153400" y="2133600"/>
            <a:ext cx="0" cy="2438400"/>
          </a:xfrm>
          <a:prstGeom prst="line">
            <a:avLst/>
          </a:prstGeom>
          <a:noFill/>
          <a:ln w="25400">
            <a:solidFill>
              <a:srgbClr val="B3081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1995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 smtClean="0"/>
              <a:t>Approaches to planning</a:t>
            </a:r>
            <a:endParaRPr lang="en-US" altLang="en-US" dirty="0" smtClean="0"/>
          </a:p>
        </p:txBody>
      </p:sp>
      <p:sp>
        <p:nvSpPr>
          <p:cNvPr id="64539" name="Rectangle 27"/>
          <p:cNvSpPr>
            <a:spLocks noChangeArrowheads="1"/>
          </p:cNvSpPr>
          <p:nvPr/>
        </p:nvSpPr>
        <p:spPr bwMode="auto">
          <a:xfrm>
            <a:off x="2627313" y="4941888"/>
            <a:ext cx="762000" cy="838200"/>
          </a:xfrm>
          <a:prstGeom prst="rect">
            <a:avLst/>
          </a:prstGeom>
          <a:solidFill>
            <a:srgbClr val="F17C0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5000" b="1">
                <a:ea typeface="ＭＳ Ｐゴシック" panose="020B0600070205080204" pitchFamily="34" charset="-128"/>
              </a:rPr>
              <a:t>J</a:t>
            </a:r>
          </a:p>
        </p:txBody>
      </p:sp>
      <p:sp>
        <p:nvSpPr>
          <p:cNvPr id="64540" name="Rectangle 28"/>
          <p:cNvSpPr>
            <a:spLocks noChangeArrowheads="1"/>
          </p:cNvSpPr>
          <p:nvPr/>
        </p:nvSpPr>
        <p:spPr bwMode="auto">
          <a:xfrm>
            <a:off x="6804025" y="4941888"/>
            <a:ext cx="762000" cy="838200"/>
          </a:xfrm>
          <a:prstGeom prst="rect">
            <a:avLst/>
          </a:prstGeom>
          <a:solidFill>
            <a:srgbClr val="F17C0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5000" b="1" dirty="0">
                <a:ea typeface="ＭＳ Ｐゴシック" panose="020B0600070205080204" pitchFamily="34" charset="-128"/>
              </a:rPr>
              <a:t>P</a:t>
            </a:r>
          </a:p>
        </p:txBody>
      </p:sp>
      <p:sp>
        <p:nvSpPr>
          <p:cNvPr id="64541" name="Freeform 29"/>
          <p:cNvSpPr>
            <a:spLocks/>
          </p:cNvSpPr>
          <p:nvPr/>
        </p:nvSpPr>
        <p:spPr bwMode="auto">
          <a:xfrm>
            <a:off x="5764213" y="2740025"/>
            <a:ext cx="777875" cy="1276350"/>
          </a:xfrm>
          <a:custGeom>
            <a:avLst/>
            <a:gdLst>
              <a:gd name="T0" fmla="*/ 0 w 490"/>
              <a:gd name="T1" fmla="*/ 387350 h 804"/>
              <a:gd name="T2" fmla="*/ 173038 w 490"/>
              <a:gd name="T3" fmla="*/ 295275 h 804"/>
              <a:gd name="T4" fmla="*/ 239713 w 490"/>
              <a:gd name="T5" fmla="*/ 134938 h 804"/>
              <a:gd name="T6" fmla="*/ 358775 w 490"/>
              <a:gd name="T7" fmla="*/ 3175 h 804"/>
              <a:gd name="T8" fmla="*/ 411163 w 490"/>
              <a:gd name="T9" fmla="*/ 15875 h 804"/>
              <a:gd name="T10" fmla="*/ 438150 w 490"/>
              <a:gd name="T11" fmla="*/ 149225 h 804"/>
              <a:gd name="T12" fmla="*/ 477838 w 490"/>
              <a:gd name="T13" fmla="*/ 969963 h 804"/>
              <a:gd name="T14" fmla="*/ 517525 w 490"/>
              <a:gd name="T15" fmla="*/ 1222375 h 804"/>
              <a:gd name="T16" fmla="*/ 596900 w 490"/>
              <a:gd name="T17" fmla="*/ 1274763 h 804"/>
              <a:gd name="T18" fmla="*/ 715963 w 490"/>
              <a:gd name="T19" fmla="*/ 1262063 h 804"/>
              <a:gd name="T20" fmla="*/ 742950 w 490"/>
              <a:gd name="T21" fmla="*/ 1155700 h 804"/>
              <a:gd name="T22" fmla="*/ 768350 w 490"/>
              <a:gd name="T23" fmla="*/ 984250 h 80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90" h="804">
                <a:moveTo>
                  <a:pt x="0" y="244"/>
                </a:moveTo>
                <a:cubicBezTo>
                  <a:pt x="110" y="234"/>
                  <a:pt x="67" y="248"/>
                  <a:pt x="109" y="186"/>
                </a:cubicBezTo>
                <a:cubicBezTo>
                  <a:pt x="120" y="150"/>
                  <a:pt x="130" y="117"/>
                  <a:pt x="151" y="85"/>
                </a:cubicBezTo>
                <a:cubicBezTo>
                  <a:pt x="163" y="37"/>
                  <a:pt x="179" y="17"/>
                  <a:pt x="226" y="2"/>
                </a:cubicBezTo>
                <a:cubicBezTo>
                  <a:pt x="237" y="5"/>
                  <a:pt x="253" y="0"/>
                  <a:pt x="259" y="10"/>
                </a:cubicBezTo>
                <a:cubicBezTo>
                  <a:pt x="274" y="34"/>
                  <a:pt x="266" y="67"/>
                  <a:pt x="276" y="94"/>
                </a:cubicBezTo>
                <a:cubicBezTo>
                  <a:pt x="283" y="271"/>
                  <a:pt x="293" y="431"/>
                  <a:pt x="301" y="611"/>
                </a:cubicBezTo>
                <a:cubicBezTo>
                  <a:pt x="303" y="665"/>
                  <a:pt x="288" y="732"/>
                  <a:pt x="326" y="770"/>
                </a:cubicBezTo>
                <a:cubicBezTo>
                  <a:pt x="340" y="784"/>
                  <a:pt x="376" y="803"/>
                  <a:pt x="376" y="803"/>
                </a:cubicBezTo>
                <a:cubicBezTo>
                  <a:pt x="401" y="800"/>
                  <a:pt x="428" y="804"/>
                  <a:pt x="451" y="795"/>
                </a:cubicBezTo>
                <a:cubicBezTo>
                  <a:pt x="456" y="793"/>
                  <a:pt x="464" y="742"/>
                  <a:pt x="468" y="728"/>
                </a:cubicBezTo>
                <a:cubicBezTo>
                  <a:pt x="490" y="647"/>
                  <a:pt x="484" y="709"/>
                  <a:pt x="484" y="620"/>
                </a:cubicBezTo>
              </a:path>
            </a:pathLst>
          </a:custGeom>
          <a:noFill/>
          <a:ln w="28575" cap="flat" cmpd="sng">
            <a:solidFill>
              <a:srgbClr val="B3081B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4542" name="Freeform 30"/>
          <p:cNvSpPr>
            <a:spLocks/>
          </p:cNvSpPr>
          <p:nvPr/>
        </p:nvSpPr>
        <p:spPr bwMode="auto">
          <a:xfrm>
            <a:off x="6804025" y="3087688"/>
            <a:ext cx="688975" cy="835025"/>
          </a:xfrm>
          <a:custGeom>
            <a:avLst/>
            <a:gdLst>
              <a:gd name="T0" fmla="*/ 0 w 434"/>
              <a:gd name="T1" fmla="*/ 676275 h 526"/>
              <a:gd name="T2" fmla="*/ 106363 w 434"/>
              <a:gd name="T3" fmla="*/ 835025 h 526"/>
              <a:gd name="T4" fmla="*/ 317500 w 434"/>
              <a:gd name="T5" fmla="*/ 701675 h 526"/>
              <a:gd name="T6" fmla="*/ 384175 w 434"/>
              <a:gd name="T7" fmla="*/ 225425 h 526"/>
              <a:gd name="T8" fmla="*/ 290513 w 434"/>
              <a:gd name="T9" fmla="*/ 0 h 526"/>
              <a:gd name="T10" fmla="*/ 330200 w 434"/>
              <a:gd name="T11" fmla="*/ 277813 h 526"/>
              <a:gd name="T12" fmla="*/ 635000 w 434"/>
              <a:gd name="T13" fmla="*/ 185738 h 526"/>
              <a:gd name="T14" fmla="*/ 676275 w 434"/>
              <a:gd name="T15" fmla="*/ 265113 h 526"/>
              <a:gd name="T16" fmla="*/ 688975 w 434"/>
              <a:gd name="T17" fmla="*/ 304800 h 5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34" h="526">
                <a:moveTo>
                  <a:pt x="0" y="426"/>
                </a:moveTo>
                <a:cubicBezTo>
                  <a:pt x="9" y="485"/>
                  <a:pt x="9" y="507"/>
                  <a:pt x="67" y="526"/>
                </a:cubicBezTo>
                <a:cubicBezTo>
                  <a:pt x="165" y="506"/>
                  <a:pt x="151" y="518"/>
                  <a:pt x="200" y="442"/>
                </a:cubicBezTo>
                <a:cubicBezTo>
                  <a:pt x="203" y="373"/>
                  <a:pt x="191" y="217"/>
                  <a:pt x="242" y="142"/>
                </a:cubicBezTo>
                <a:cubicBezTo>
                  <a:pt x="235" y="38"/>
                  <a:pt x="261" y="25"/>
                  <a:pt x="183" y="0"/>
                </a:cubicBezTo>
                <a:cubicBezTo>
                  <a:pt x="115" y="22"/>
                  <a:pt x="133" y="151"/>
                  <a:pt x="208" y="175"/>
                </a:cubicBezTo>
                <a:cubicBezTo>
                  <a:pt x="429" y="152"/>
                  <a:pt x="306" y="181"/>
                  <a:pt x="400" y="117"/>
                </a:cubicBezTo>
                <a:cubicBezTo>
                  <a:pt x="426" y="188"/>
                  <a:pt x="389" y="93"/>
                  <a:pt x="426" y="167"/>
                </a:cubicBezTo>
                <a:cubicBezTo>
                  <a:pt x="430" y="175"/>
                  <a:pt x="434" y="192"/>
                  <a:pt x="434" y="192"/>
                </a:cubicBezTo>
              </a:path>
            </a:pathLst>
          </a:custGeom>
          <a:noFill/>
          <a:ln w="28575" cap="flat" cmpd="sng">
            <a:solidFill>
              <a:srgbClr val="B3081B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4543" name="Freeform 31"/>
          <p:cNvSpPr>
            <a:spLocks/>
          </p:cNvSpPr>
          <p:nvPr/>
        </p:nvSpPr>
        <p:spPr bwMode="auto">
          <a:xfrm>
            <a:off x="7634288" y="2105025"/>
            <a:ext cx="588962" cy="2476500"/>
          </a:xfrm>
          <a:custGeom>
            <a:avLst/>
            <a:gdLst>
              <a:gd name="T0" fmla="*/ 0 w 371"/>
              <a:gd name="T1" fmla="*/ 1247775 h 1560"/>
              <a:gd name="T2" fmla="*/ 19050 w 371"/>
              <a:gd name="T3" fmla="*/ 1071563 h 1560"/>
              <a:gd name="T4" fmla="*/ 33337 w 371"/>
              <a:gd name="T5" fmla="*/ 1066800 h 1560"/>
              <a:gd name="T6" fmla="*/ 71437 w 371"/>
              <a:gd name="T7" fmla="*/ 1028700 h 1560"/>
              <a:gd name="T8" fmla="*/ 76200 w 371"/>
              <a:gd name="T9" fmla="*/ 1524000 h 1560"/>
              <a:gd name="T10" fmla="*/ 80962 w 371"/>
              <a:gd name="T11" fmla="*/ 1476375 h 1560"/>
              <a:gd name="T12" fmla="*/ 109537 w 371"/>
              <a:gd name="T13" fmla="*/ 1357313 h 1560"/>
              <a:gd name="T14" fmla="*/ 123825 w 371"/>
              <a:gd name="T15" fmla="*/ 1314450 h 1560"/>
              <a:gd name="T16" fmla="*/ 119062 w 371"/>
              <a:gd name="T17" fmla="*/ 900113 h 1560"/>
              <a:gd name="T18" fmla="*/ 114300 w 371"/>
              <a:gd name="T19" fmla="*/ 628650 h 1560"/>
              <a:gd name="T20" fmla="*/ 157162 w 371"/>
              <a:gd name="T21" fmla="*/ 1023938 h 1560"/>
              <a:gd name="T22" fmla="*/ 176212 w 371"/>
              <a:gd name="T23" fmla="*/ 1257300 h 1560"/>
              <a:gd name="T24" fmla="*/ 204787 w 371"/>
              <a:gd name="T25" fmla="*/ 1614488 h 1560"/>
              <a:gd name="T26" fmla="*/ 209550 w 371"/>
              <a:gd name="T27" fmla="*/ 1762125 h 1560"/>
              <a:gd name="T28" fmla="*/ 228600 w 371"/>
              <a:gd name="T29" fmla="*/ 1052513 h 1560"/>
              <a:gd name="T30" fmla="*/ 280987 w 371"/>
              <a:gd name="T31" fmla="*/ 571500 h 1560"/>
              <a:gd name="T32" fmla="*/ 242887 w 371"/>
              <a:gd name="T33" fmla="*/ 461963 h 1560"/>
              <a:gd name="T34" fmla="*/ 214312 w 371"/>
              <a:gd name="T35" fmla="*/ 333375 h 1560"/>
              <a:gd name="T36" fmla="*/ 190500 w 371"/>
              <a:gd name="T37" fmla="*/ 238125 h 1560"/>
              <a:gd name="T38" fmla="*/ 180975 w 371"/>
              <a:gd name="T39" fmla="*/ 66675 h 1560"/>
              <a:gd name="T40" fmla="*/ 214312 w 371"/>
              <a:gd name="T41" fmla="*/ 104775 h 1560"/>
              <a:gd name="T42" fmla="*/ 257175 w 371"/>
              <a:gd name="T43" fmla="*/ 190500 h 1560"/>
              <a:gd name="T44" fmla="*/ 285750 w 371"/>
              <a:gd name="T45" fmla="*/ 347663 h 1560"/>
              <a:gd name="T46" fmla="*/ 309562 w 371"/>
              <a:gd name="T47" fmla="*/ 685800 h 1560"/>
              <a:gd name="T48" fmla="*/ 328612 w 371"/>
              <a:gd name="T49" fmla="*/ 1114425 h 1560"/>
              <a:gd name="T50" fmla="*/ 314325 w 371"/>
              <a:gd name="T51" fmla="*/ 2124075 h 1560"/>
              <a:gd name="T52" fmla="*/ 323850 w 371"/>
              <a:gd name="T53" fmla="*/ 2390775 h 1560"/>
              <a:gd name="T54" fmla="*/ 357187 w 371"/>
              <a:gd name="T55" fmla="*/ 2028825 h 1560"/>
              <a:gd name="T56" fmla="*/ 376237 w 371"/>
              <a:gd name="T57" fmla="*/ 1852613 h 1560"/>
              <a:gd name="T58" fmla="*/ 342900 w 371"/>
              <a:gd name="T59" fmla="*/ 1657350 h 1560"/>
              <a:gd name="T60" fmla="*/ 357187 w 371"/>
              <a:gd name="T61" fmla="*/ 1481138 h 1560"/>
              <a:gd name="T62" fmla="*/ 366712 w 371"/>
              <a:gd name="T63" fmla="*/ 1052513 h 1560"/>
              <a:gd name="T64" fmla="*/ 366712 w 371"/>
              <a:gd name="T65" fmla="*/ 0 h 1560"/>
              <a:gd name="T66" fmla="*/ 452437 w 371"/>
              <a:gd name="T67" fmla="*/ 885825 h 1560"/>
              <a:gd name="T68" fmla="*/ 438150 w 371"/>
              <a:gd name="T69" fmla="*/ 2357438 h 1560"/>
              <a:gd name="T70" fmla="*/ 433387 w 371"/>
              <a:gd name="T71" fmla="*/ 2433638 h 1560"/>
              <a:gd name="T72" fmla="*/ 438150 w 371"/>
              <a:gd name="T73" fmla="*/ 1995488 h 1560"/>
              <a:gd name="T74" fmla="*/ 466725 w 371"/>
              <a:gd name="T75" fmla="*/ 1928813 h 1560"/>
              <a:gd name="T76" fmla="*/ 500062 w 371"/>
              <a:gd name="T77" fmla="*/ 1809750 h 1560"/>
              <a:gd name="T78" fmla="*/ 485775 w 371"/>
              <a:gd name="T79" fmla="*/ 1762125 h 1560"/>
              <a:gd name="T80" fmla="*/ 471487 w 371"/>
              <a:gd name="T81" fmla="*/ 1400175 h 1560"/>
              <a:gd name="T82" fmla="*/ 495300 w 371"/>
              <a:gd name="T83" fmla="*/ 1143000 h 156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371" h="1560">
                <a:moveTo>
                  <a:pt x="0" y="786"/>
                </a:moveTo>
                <a:cubicBezTo>
                  <a:pt x="1" y="766"/>
                  <a:pt x="1" y="700"/>
                  <a:pt x="12" y="675"/>
                </a:cubicBezTo>
                <a:cubicBezTo>
                  <a:pt x="13" y="672"/>
                  <a:pt x="18" y="673"/>
                  <a:pt x="21" y="672"/>
                </a:cubicBezTo>
                <a:cubicBezTo>
                  <a:pt x="32" y="667"/>
                  <a:pt x="39" y="658"/>
                  <a:pt x="45" y="648"/>
                </a:cubicBezTo>
                <a:cubicBezTo>
                  <a:pt x="46" y="752"/>
                  <a:pt x="46" y="856"/>
                  <a:pt x="48" y="960"/>
                </a:cubicBezTo>
                <a:cubicBezTo>
                  <a:pt x="48" y="970"/>
                  <a:pt x="50" y="940"/>
                  <a:pt x="51" y="930"/>
                </a:cubicBezTo>
                <a:cubicBezTo>
                  <a:pt x="54" y="903"/>
                  <a:pt x="60" y="880"/>
                  <a:pt x="69" y="855"/>
                </a:cubicBezTo>
                <a:cubicBezTo>
                  <a:pt x="72" y="846"/>
                  <a:pt x="78" y="828"/>
                  <a:pt x="78" y="828"/>
                </a:cubicBezTo>
                <a:cubicBezTo>
                  <a:pt x="90" y="741"/>
                  <a:pt x="91" y="653"/>
                  <a:pt x="75" y="567"/>
                </a:cubicBezTo>
                <a:cubicBezTo>
                  <a:pt x="71" y="508"/>
                  <a:pt x="70" y="455"/>
                  <a:pt x="72" y="396"/>
                </a:cubicBezTo>
                <a:cubicBezTo>
                  <a:pt x="76" y="479"/>
                  <a:pt x="87" y="563"/>
                  <a:pt x="99" y="645"/>
                </a:cubicBezTo>
                <a:cubicBezTo>
                  <a:pt x="102" y="694"/>
                  <a:pt x="101" y="744"/>
                  <a:pt x="111" y="792"/>
                </a:cubicBezTo>
                <a:cubicBezTo>
                  <a:pt x="114" y="868"/>
                  <a:pt x="120" y="942"/>
                  <a:pt x="129" y="1017"/>
                </a:cubicBezTo>
                <a:cubicBezTo>
                  <a:pt x="130" y="1048"/>
                  <a:pt x="130" y="1079"/>
                  <a:pt x="132" y="1110"/>
                </a:cubicBezTo>
                <a:cubicBezTo>
                  <a:pt x="148" y="1376"/>
                  <a:pt x="133" y="823"/>
                  <a:pt x="144" y="663"/>
                </a:cubicBezTo>
                <a:cubicBezTo>
                  <a:pt x="147" y="535"/>
                  <a:pt x="148" y="475"/>
                  <a:pt x="177" y="360"/>
                </a:cubicBezTo>
                <a:cubicBezTo>
                  <a:pt x="169" y="337"/>
                  <a:pt x="160" y="314"/>
                  <a:pt x="153" y="291"/>
                </a:cubicBezTo>
                <a:cubicBezTo>
                  <a:pt x="145" y="264"/>
                  <a:pt x="144" y="237"/>
                  <a:pt x="135" y="210"/>
                </a:cubicBezTo>
                <a:cubicBezTo>
                  <a:pt x="132" y="188"/>
                  <a:pt x="128" y="170"/>
                  <a:pt x="120" y="150"/>
                </a:cubicBezTo>
                <a:cubicBezTo>
                  <a:pt x="109" y="68"/>
                  <a:pt x="109" y="104"/>
                  <a:pt x="114" y="42"/>
                </a:cubicBezTo>
                <a:cubicBezTo>
                  <a:pt x="125" y="49"/>
                  <a:pt x="126" y="57"/>
                  <a:pt x="135" y="66"/>
                </a:cubicBezTo>
                <a:cubicBezTo>
                  <a:pt x="140" y="86"/>
                  <a:pt x="153" y="102"/>
                  <a:pt x="162" y="120"/>
                </a:cubicBezTo>
                <a:cubicBezTo>
                  <a:pt x="169" y="153"/>
                  <a:pt x="173" y="186"/>
                  <a:pt x="180" y="219"/>
                </a:cubicBezTo>
                <a:cubicBezTo>
                  <a:pt x="182" y="290"/>
                  <a:pt x="186" y="361"/>
                  <a:pt x="195" y="432"/>
                </a:cubicBezTo>
                <a:cubicBezTo>
                  <a:pt x="197" y="536"/>
                  <a:pt x="200" y="605"/>
                  <a:pt x="207" y="702"/>
                </a:cubicBezTo>
                <a:cubicBezTo>
                  <a:pt x="193" y="922"/>
                  <a:pt x="196" y="1104"/>
                  <a:pt x="198" y="1338"/>
                </a:cubicBezTo>
                <a:cubicBezTo>
                  <a:pt x="200" y="1496"/>
                  <a:pt x="184" y="1447"/>
                  <a:pt x="204" y="1506"/>
                </a:cubicBezTo>
                <a:cubicBezTo>
                  <a:pt x="218" y="1485"/>
                  <a:pt x="217" y="1343"/>
                  <a:pt x="225" y="1278"/>
                </a:cubicBezTo>
                <a:cubicBezTo>
                  <a:pt x="227" y="1243"/>
                  <a:pt x="226" y="1201"/>
                  <a:pt x="237" y="1167"/>
                </a:cubicBezTo>
                <a:cubicBezTo>
                  <a:pt x="229" y="1128"/>
                  <a:pt x="229" y="1082"/>
                  <a:pt x="216" y="1044"/>
                </a:cubicBezTo>
                <a:cubicBezTo>
                  <a:pt x="218" y="999"/>
                  <a:pt x="221" y="973"/>
                  <a:pt x="225" y="933"/>
                </a:cubicBezTo>
                <a:cubicBezTo>
                  <a:pt x="227" y="891"/>
                  <a:pt x="246" y="723"/>
                  <a:pt x="231" y="663"/>
                </a:cubicBezTo>
                <a:cubicBezTo>
                  <a:pt x="219" y="449"/>
                  <a:pt x="210" y="212"/>
                  <a:pt x="231" y="0"/>
                </a:cubicBezTo>
                <a:cubicBezTo>
                  <a:pt x="371" y="12"/>
                  <a:pt x="244" y="394"/>
                  <a:pt x="285" y="558"/>
                </a:cubicBezTo>
                <a:cubicBezTo>
                  <a:pt x="286" y="761"/>
                  <a:pt x="324" y="1293"/>
                  <a:pt x="276" y="1485"/>
                </a:cubicBezTo>
                <a:cubicBezTo>
                  <a:pt x="270" y="1545"/>
                  <a:pt x="264" y="1560"/>
                  <a:pt x="273" y="1533"/>
                </a:cubicBezTo>
                <a:cubicBezTo>
                  <a:pt x="274" y="1441"/>
                  <a:pt x="274" y="1349"/>
                  <a:pt x="276" y="1257"/>
                </a:cubicBezTo>
                <a:cubicBezTo>
                  <a:pt x="276" y="1240"/>
                  <a:pt x="283" y="1226"/>
                  <a:pt x="294" y="1215"/>
                </a:cubicBezTo>
                <a:cubicBezTo>
                  <a:pt x="298" y="1189"/>
                  <a:pt x="300" y="1162"/>
                  <a:pt x="315" y="1140"/>
                </a:cubicBezTo>
                <a:cubicBezTo>
                  <a:pt x="308" y="1118"/>
                  <a:pt x="311" y="1128"/>
                  <a:pt x="306" y="1110"/>
                </a:cubicBezTo>
                <a:cubicBezTo>
                  <a:pt x="305" y="1042"/>
                  <a:pt x="312" y="955"/>
                  <a:pt x="297" y="882"/>
                </a:cubicBezTo>
                <a:cubicBezTo>
                  <a:pt x="300" y="716"/>
                  <a:pt x="246" y="720"/>
                  <a:pt x="312" y="720"/>
                </a:cubicBezTo>
              </a:path>
            </a:pathLst>
          </a:custGeom>
          <a:noFill/>
          <a:ln w="28575" cap="flat" cmpd="sng">
            <a:solidFill>
              <a:srgbClr val="B3081B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4544" name="Freeform 32"/>
          <p:cNvSpPr>
            <a:spLocks/>
          </p:cNvSpPr>
          <p:nvPr/>
        </p:nvSpPr>
        <p:spPr bwMode="auto">
          <a:xfrm>
            <a:off x="6523038" y="2152650"/>
            <a:ext cx="265112" cy="682625"/>
          </a:xfrm>
          <a:custGeom>
            <a:avLst/>
            <a:gdLst>
              <a:gd name="T0" fmla="*/ 23812 w 167"/>
              <a:gd name="T1" fmla="*/ 682625 h 430"/>
              <a:gd name="T2" fmla="*/ 36512 w 167"/>
              <a:gd name="T3" fmla="*/ 498475 h 430"/>
              <a:gd name="T4" fmla="*/ 222250 w 167"/>
              <a:gd name="T5" fmla="*/ 431800 h 430"/>
              <a:gd name="T6" fmla="*/ 195262 w 167"/>
              <a:gd name="T7" fmla="*/ 325438 h 430"/>
              <a:gd name="T8" fmla="*/ 50800 w 167"/>
              <a:gd name="T9" fmla="*/ 219075 h 430"/>
              <a:gd name="T10" fmla="*/ 23812 w 167"/>
              <a:gd name="T11" fmla="*/ 179388 h 430"/>
              <a:gd name="T12" fmla="*/ 261937 w 167"/>
              <a:gd name="T13" fmla="*/ 47625 h 43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67" h="430">
                <a:moveTo>
                  <a:pt x="15" y="430"/>
                </a:moveTo>
                <a:cubicBezTo>
                  <a:pt x="18" y="391"/>
                  <a:pt x="14" y="352"/>
                  <a:pt x="23" y="314"/>
                </a:cubicBezTo>
                <a:cubicBezTo>
                  <a:pt x="32" y="273"/>
                  <a:pt x="120" y="274"/>
                  <a:pt x="140" y="272"/>
                </a:cubicBezTo>
                <a:cubicBezTo>
                  <a:pt x="167" y="233"/>
                  <a:pt x="161" y="231"/>
                  <a:pt x="123" y="205"/>
                </a:cubicBezTo>
                <a:cubicBezTo>
                  <a:pt x="76" y="134"/>
                  <a:pt x="105" y="164"/>
                  <a:pt x="32" y="138"/>
                </a:cubicBezTo>
                <a:cubicBezTo>
                  <a:pt x="26" y="130"/>
                  <a:pt x="16" y="123"/>
                  <a:pt x="15" y="113"/>
                </a:cubicBezTo>
                <a:cubicBezTo>
                  <a:pt x="0" y="0"/>
                  <a:pt x="165" y="107"/>
                  <a:pt x="165" y="30"/>
                </a:cubicBezTo>
              </a:path>
            </a:pathLst>
          </a:custGeom>
          <a:noFill/>
          <a:ln w="28575" cap="flat" cmpd="sng">
            <a:solidFill>
              <a:srgbClr val="B3081B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0"/>
                                        <p:tgtEl>
                                          <p:spTgt spid="6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64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3000"/>
                                        <p:tgtEl>
                                          <p:spTgt spid="64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4" presetID="21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6" dur="2000"/>
                                        <p:tgtEl>
                                          <p:spTgt spid="64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4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34" grpId="0" animBg="1"/>
      <p:bldP spid="64535" grpId="0" animBg="1"/>
      <p:bldP spid="64536" grpId="0" animBg="1"/>
      <p:bldP spid="64537" grpId="0" animBg="1"/>
      <p:bldP spid="64541" grpId="0" animBg="1"/>
      <p:bldP spid="64542" grpId="0" animBg="1"/>
      <p:bldP spid="64543" grpId="0" animBg="1"/>
      <p:bldP spid="6454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How Js/Ps might view each other</a:t>
            </a:r>
            <a:endParaRPr lang="en-GB" altLang="en-US" smtClean="0"/>
          </a:p>
        </p:txBody>
      </p:sp>
      <p:graphicFrame>
        <p:nvGraphicFramePr>
          <p:cNvPr id="241668" name="Group 4"/>
          <p:cNvGraphicFramePr>
            <a:graphicFrameLocks noGrp="1"/>
          </p:cNvGraphicFramePr>
          <p:nvPr>
            <p:ph idx="1"/>
          </p:nvPr>
        </p:nvGraphicFramePr>
        <p:xfrm>
          <a:off x="431800" y="1827213"/>
          <a:ext cx="8280400" cy="4177812"/>
        </p:xfrm>
        <a:graphic>
          <a:graphicData uri="http://schemas.openxmlformats.org/drawingml/2006/table">
            <a:tbl>
              <a:tblPr/>
              <a:tblGrid>
                <a:gridCol w="4141000"/>
                <a:gridCol w="4139400"/>
              </a:tblGrid>
              <a:tr h="20896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400"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000"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GB" altLang="en-US" sz="2600" smtClean="0"/>
                        <a:t>Perceiving types may be seen as: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endParaRPr lang="en-GB" altLang="en-US" sz="2600" smtClean="0"/>
                    </a:p>
                  </a:txBody>
                  <a:tcPr marL="92129" marR="92129" marT="42203" marB="422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400"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000"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GB" altLang="en-US" sz="2600" smtClean="0"/>
                        <a:t>Needed for:</a:t>
                      </a:r>
                    </a:p>
                  </a:txBody>
                  <a:tcPr marL="92129" marR="92129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8817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400"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000"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GB" altLang="en-US" sz="2600" smtClean="0"/>
                        <a:t>Judging types may be seen as:</a:t>
                      </a:r>
                    </a:p>
                  </a:txBody>
                  <a:tcPr marL="92129" marR="92129" marT="42203" marB="422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400"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000"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rgbClr val="003366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GB" altLang="en-US" sz="2600" dirty="0" smtClean="0"/>
                        <a:t>Needed for:</a:t>
                      </a:r>
                    </a:p>
                  </a:txBody>
                  <a:tcPr marL="92129" marR="92129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7839" name="Text Box 15"/>
          <p:cNvSpPr txBox="1">
            <a:spLocks noChangeArrowheads="1"/>
          </p:cNvSpPr>
          <p:nvPr/>
        </p:nvSpPr>
        <p:spPr bwMode="auto">
          <a:xfrm>
            <a:off x="643304" y="2505808"/>
            <a:ext cx="3673719" cy="94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215">
                <a:solidFill>
                  <a:schemeClr val="tx1"/>
                </a:solidFill>
                <a:latin typeface="Times New Roman" panose="02020603050405020304" pitchFamily="18" charset="0"/>
              </a:rPr>
              <a:t>Disorganised</a:t>
            </a:r>
          </a:p>
          <a:p>
            <a:pPr>
              <a:spcBef>
                <a:spcPct val="50000"/>
              </a:spcBef>
            </a:pPr>
            <a:r>
              <a:rPr lang="en-GB" altLang="en-US" sz="2215">
                <a:solidFill>
                  <a:schemeClr val="tx1"/>
                </a:solidFill>
                <a:latin typeface="Times New Roman" panose="02020603050405020304" pitchFamily="18" charset="0"/>
              </a:rPr>
              <a:t>Irresponsible</a:t>
            </a:r>
          </a:p>
        </p:txBody>
      </p:sp>
      <p:sp>
        <p:nvSpPr>
          <p:cNvPr id="77840" name="Text Box 16"/>
          <p:cNvSpPr txBox="1">
            <a:spLocks noChangeArrowheads="1"/>
          </p:cNvSpPr>
          <p:nvPr/>
        </p:nvSpPr>
        <p:spPr bwMode="auto">
          <a:xfrm>
            <a:off x="4785946" y="2505808"/>
            <a:ext cx="3673720" cy="94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215">
                <a:solidFill>
                  <a:schemeClr val="tx1"/>
                </a:solidFill>
                <a:latin typeface="Times New Roman" panose="02020603050405020304" pitchFamily="18" charset="0"/>
              </a:rPr>
              <a:t>Adaptability</a:t>
            </a:r>
          </a:p>
          <a:p>
            <a:pPr>
              <a:spcBef>
                <a:spcPct val="50000"/>
              </a:spcBef>
            </a:pPr>
            <a:r>
              <a:rPr lang="en-GB" altLang="en-US" sz="2215">
                <a:solidFill>
                  <a:schemeClr val="tx1"/>
                </a:solidFill>
                <a:latin typeface="Times New Roman" panose="02020603050405020304" pitchFamily="18" charset="0"/>
              </a:rPr>
              <a:t>Information gathering</a:t>
            </a:r>
          </a:p>
        </p:txBody>
      </p:sp>
      <p:sp>
        <p:nvSpPr>
          <p:cNvPr id="77841" name="Text Box 17"/>
          <p:cNvSpPr txBox="1">
            <a:spLocks noChangeArrowheads="1"/>
          </p:cNvSpPr>
          <p:nvPr/>
        </p:nvSpPr>
        <p:spPr bwMode="auto">
          <a:xfrm>
            <a:off x="715108" y="4615962"/>
            <a:ext cx="3672254" cy="94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215">
                <a:solidFill>
                  <a:schemeClr val="tx1"/>
                </a:solidFill>
                <a:latin typeface="Times New Roman" panose="02020603050405020304" pitchFamily="18" charset="0"/>
              </a:rPr>
              <a:t>Rigid and inflexible</a:t>
            </a:r>
          </a:p>
          <a:p>
            <a:pPr>
              <a:spcBef>
                <a:spcPct val="50000"/>
              </a:spcBef>
            </a:pPr>
            <a:r>
              <a:rPr lang="en-GB" altLang="en-US" sz="2215">
                <a:solidFill>
                  <a:schemeClr val="tx1"/>
                </a:solidFill>
                <a:latin typeface="Times New Roman" panose="02020603050405020304" pitchFamily="18" charset="0"/>
              </a:rPr>
              <a:t>Overly serious</a:t>
            </a:r>
          </a:p>
        </p:txBody>
      </p:sp>
      <p:sp>
        <p:nvSpPr>
          <p:cNvPr id="77842" name="Text Box 18"/>
          <p:cNvSpPr txBox="1">
            <a:spLocks noChangeArrowheads="1"/>
          </p:cNvSpPr>
          <p:nvPr/>
        </p:nvSpPr>
        <p:spPr bwMode="auto">
          <a:xfrm>
            <a:off x="4572000" y="4558812"/>
            <a:ext cx="4032738" cy="94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4D75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215">
                <a:solidFill>
                  <a:schemeClr val="tx1"/>
                </a:solidFill>
                <a:latin typeface="Times New Roman" panose="02020603050405020304" pitchFamily="18" charset="0"/>
              </a:rPr>
              <a:t>Organisation</a:t>
            </a:r>
          </a:p>
          <a:p>
            <a:pPr>
              <a:spcBef>
                <a:spcPct val="50000"/>
              </a:spcBef>
            </a:pPr>
            <a:r>
              <a:rPr lang="en-GB" altLang="en-US" sz="2215">
                <a:solidFill>
                  <a:schemeClr val="tx1"/>
                </a:solidFill>
                <a:latin typeface="Times New Roman" panose="02020603050405020304" pitchFamily="18" charset="0"/>
              </a:rPr>
              <a:t>Completion</a:t>
            </a:r>
          </a:p>
        </p:txBody>
      </p:sp>
    </p:spTree>
    <p:extLst>
      <p:ext uri="{BB962C8B-B14F-4D97-AF65-F5344CB8AC3E}">
        <p14:creationId xmlns:p14="http://schemas.microsoft.com/office/powerpoint/2010/main" val="7830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39" grpId="0"/>
      <p:bldP spid="77840" grpId="0"/>
      <p:bldP spid="77841" grpId="0"/>
      <p:bldP spid="7784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Who’s is whose?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546" y="2643536"/>
            <a:ext cx="4316926" cy="324444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0" y="1206809"/>
            <a:ext cx="4316926" cy="2873454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 summary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0901" name="Picture 2" descr="http://image.slidesharecdn.com/mbtiteambuilding-131105105838-phpapp01/95/myers-briggs-type-indicator-mbti-team-building-41-638.jpg?cb=142362497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67" b="9825"/>
          <a:stretch/>
        </p:blipFill>
        <p:spPr bwMode="auto">
          <a:xfrm>
            <a:off x="114300" y="1740877"/>
            <a:ext cx="9029700" cy="43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79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2"/>
          <a:stretch/>
        </p:blipFill>
        <p:spPr>
          <a:xfrm>
            <a:off x="1919909" y="802461"/>
            <a:ext cx="5304182" cy="577284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Put it all together…</a:t>
            </a:r>
            <a:endParaRPr lang="en-GB" dirty="0"/>
          </a:p>
        </p:txBody>
      </p:sp>
      <p:pic>
        <p:nvPicPr>
          <p:cNvPr id="7" name="Picture 3" descr="S-N cartoon"/>
          <p:cNvPicPr>
            <a:picLocks noGrp="1" noChangeAspect="1" noChangeArrowheads="1"/>
          </p:cNvPicPr>
          <p:nvPr>
            <p:ph type="pic" sz="quarter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9935825"/>
            <a:ext cx="644525" cy="952500"/>
          </a:xfrm>
          <a:noFill/>
        </p:spPr>
      </p:pic>
      <p:sp>
        <p:nvSpPr>
          <p:cNvPr id="6" name="Rectangle 5"/>
          <p:cNvSpPr/>
          <p:nvPr/>
        </p:nvSpPr>
        <p:spPr>
          <a:xfrm>
            <a:off x="1848954" y="6549909"/>
            <a:ext cx="54460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4"/>
              </a:rPr>
              <a:t>https://</a:t>
            </a:r>
            <a:r>
              <a:rPr lang="en-GB" sz="1200" dirty="0" smtClean="0">
                <a:hlinkClick r:id="rId4"/>
              </a:rPr>
              <a:t>eu.themyersbriggs.com/en/Using-Type/MBTI-Step-I-Typies</a:t>
            </a:r>
            <a:r>
              <a:rPr lang="en-GB" sz="1200" dirty="0" smtClean="0"/>
              <a:t>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8426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How Step I Typies are constructe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999" y="863545"/>
            <a:ext cx="5252002" cy="486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48954" y="6549909"/>
            <a:ext cx="54460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3"/>
              </a:rPr>
              <a:t>https://</a:t>
            </a:r>
            <a:r>
              <a:rPr lang="en-GB" sz="1200" dirty="0" smtClean="0">
                <a:hlinkClick r:id="rId3"/>
              </a:rPr>
              <a:t>eu.themyersbriggs.com/en/Using-Type/MBTI-Step-I-Typies</a:t>
            </a:r>
            <a:r>
              <a:rPr lang="en-GB" sz="1200" dirty="0" smtClean="0"/>
              <a:t>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6931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Put it all together…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815013" y="4073525"/>
            <a:ext cx="3328987" cy="252413"/>
          </a:xfrm>
        </p:spPr>
        <p:txBody>
          <a:bodyPr/>
          <a:lstStyle/>
          <a:p>
            <a:r>
              <a:rPr lang="en-GB" dirty="0" smtClean="0"/>
              <a:t>October 2017</a:t>
            </a:r>
            <a:endParaRPr lang="en-GB" dirty="0"/>
          </a:p>
        </p:txBody>
      </p:sp>
      <p:pic>
        <p:nvPicPr>
          <p:cNvPr id="7" name="Picture 3" descr="S-N cartoon"/>
          <p:cNvPicPr>
            <a:picLocks noGrp="1" noChangeAspect="1" noChangeArrowheads="1"/>
          </p:cNvPicPr>
          <p:nvPr>
            <p:ph type="pic" sz="quarter"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9935825"/>
            <a:ext cx="644525" cy="952500"/>
          </a:xfrm>
          <a:noFill/>
        </p:spPr>
      </p:pic>
      <p:pic>
        <p:nvPicPr>
          <p:cNvPr id="2050" name="Picture 2" descr="https://www.opp.com/-/media/Images/Content-images/MBTITypeTables/MBTI_Drinks_type_table/Drink_Type_table_EN/TypeTable.jpg?la=en&amp;hash=72CA1F3DC639C700717177638D991977A93D3D6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88"/>
          <a:stretch/>
        </p:blipFill>
        <p:spPr bwMode="auto">
          <a:xfrm>
            <a:off x="1828799" y="787400"/>
            <a:ext cx="5289875" cy="558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2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Implications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Communication</a:t>
            </a:r>
          </a:p>
          <a:p>
            <a:r>
              <a:rPr lang="en-GB" altLang="en-US" smtClean="0"/>
              <a:t>Leadership</a:t>
            </a:r>
          </a:p>
          <a:p>
            <a:r>
              <a:rPr lang="en-GB" altLang="en-US" smtClean="0"/>
              <a:t>Problem Solving</a:t>
            </a:r>
          </a:p>
          <a:p>
            <a:r>
              <a:rPr lang="en-GB" altLang="en-US" smtClean="0"/>
              <a:t>Etc…………</a:t>
            </a:r>
          </a:p>
          <a:p>
            <a:endParaRPr lang="en-GB" altLang="en-US" smtClean="0"/>
          </a:p>
          <a:p>
            <a:r>
              <a:rPr lang="en-GB" altLang="en-US" smtClean="0"/>
              <a:t>During:</a:t>
            </a:r>
          </a:p>
          <a:p>
            <a:r>
              <a:rPr lang="en-GB" altLang="en-US" smtClean="0"/>
              <a:t> - your course </a:t>
            </a:r>
          </a:p>
          <a:p>
            <a:r>
              <a:rPr lang="en-GB" altLang="en-US" smtClean="0"/>
              <a:t> - job recruitment processes</a:t>
            </a:r>
          </a:p>
          <a:p>
            <a:r>
              <a:rPr lang="en-GB" altLang="en-US" smtClean="0"/>
              <a:t> - in work</a:t>
            </a:r>
          </a:p>
        </p:txBody>
      </p:sp>
    </p:spTree>
    <p:extLst>
      <p:ext uri="{BB962C8B-B14F-4D97-AF65-F5344CB8AC3E}">
        <p14:creationId xmlns:p14="http://schemas.microsoft.com/office/powerpoint/2010/main" val="283659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7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http://empathicperspectives.files.wordpress.com/2009/05/forest_art_illusio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38" y="-53975"/>
            <a:ext cx="5761038" cy="691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nut 2"/>
          <p:cNvSpPr/>
          <p:nvPr/>
        </p:nvSpPr>
        <p:spPr bwMode="auto">
          <a:xfrm>
            <a:off x="4410963" y="-242888"/>
            <a:ext cx="1223963" cy="1150938"/>
          </a:xfrm>
          <a:prstGeom prst="donut">
            <a:avLst>
              <a:gd name="adj" fmla="val 6160"/>
            </a:avLst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4" name="Donut 3"/>
          <p:cNvSpPr/>
          <p:nvPr/>
        </p:nvSpPr>
        <p:spPr bwMode="auto">
          <a:xfrm>
            <a:off x="5707951" y="0"/>
            <a:ext cx="2159000" cy="1196975"/>
          </a:xfrm>
          <a:prstGeom prst="donut">
            <a:avLst>
              <a:gd name="adj" fmla="val 6160"/>
            </a:avLst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5" name="Donut 4"/>
          <p:cNvSpPr/>
          <p:nvPr/>
        </p:nvSpPr>
        <p:spPr bwMode="auto">
          <a:xfrm>
            <a:off x="7363713" y="1268413"/>
            <a:ext cx="1079500" cy="1008062"/>
          </a:xfrm>
          <a:prstGeom prst="donut">
            <a:avLst>
              <a:gd name="adj" fmla="val 6160"/>
            </a:avLst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6" name="Donut 5"/>
          <p:cNvSpPr/>
          <p:nvPr/>
        </p:nvSpPr>
        <p:spPr bwMode="auto">
          <a:xfrm>
            <a:off x="5779388" y="1916113"/>
            <a:ext cx="936625" cy="720725"/>
          </a:xfrm>
          <a:prstGeom prst="donut">
            <a:avLst>
              <a:gd name="adj" fmla="val 6160"/>
            </a:avLst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7" name="Donut 6"/>
          <p:cNvSpPr/>
          <p:nvPr/>
        </p:nvSpPr>
        <p:spPr bwMode="auto">
          <a:xfrm>
            <a:off x="4555426" y="2492375"/>
            <a:ext cx="1223962" cy="1152525"/>
          </a:xfrm>
          <a:prstGeom prst="donut">
            <a:avLst>
              <a:gd name="adj" fmla="val 6160"/>
            </a:avLst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8" name="Donut 7"/>
          <p:cNvSpPr/>
          <p:nvPr/>
        </p:nvSpPr>
        <p:spPr bwMode="auto">
          <a:xfrm>
            <a:off x="5707951" y="2565400"/>
            <a:ext cx="1439862" cy="1079500"/>
          </a:xfrm>
          <a:prstGeom prst="donut">
            <a:avLst>
              <a:gd name="adj" fmla="val 6160"/>
            </a:avLst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9" name="Donut 8"/>
          <p:cNvSpPr/>
          <p:nvPr/>
        </p:nvSpPr>
        <p:spPr bwMode="auto">
          <a:xfrm>
            <a:off x="5490463" y="5373688"/>
            <a:ext cx="2089150" cy="1295400"/>
          </a:xfrm>
          <a:prstGeom prst="donut">
            <a:avLst>
              <a:gd name="adj" fmla="val 6160"/>
            </a:avLst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10" name="Donut 9"/>
          <p:cNvSpPr/>
          <p:nvPr/>
        </p:nvSpPr>
        <p:spPr bwMode="auto">
          <a:xfrm>
            <a:off x="6787451" y="4365625"/>
            <a:ext cx="792162" cy="792163"/>
          </a:xfrm>
          <a:prstGeom prst="donut">
            <a:avLst>
              <a:gd name="adj" fmla="val 6160"/>
            </a:avLst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11" name="Donut 10"/>
          <p:cNvSpPr/>
          <p:nvPr/>
        </p:nvSpPr>
        <p:spPr bwMode="auto">
          <a:xfrm>
            <a:off x="7290688" y="2060575"/>
            <a:ext cx="1657350" cy="3240088"/>
          </a:xfrm>
          <a:prstGeom prst="donut">
            <a:avLst>
              <a:gd name="adj" fmla="val 6160"/>
            </a:avLst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12" name="Donut 11"/>
          <p:cNvSpPr/>
          <p:nvPr/>
        </p:nvSpPr>
        <p:spPr bwMode="auto">
          <a:xfrm>
            <a:off x="3258438" y="4508500"/>
            <a:ext cx="1296988" cy="1512888"/>
          </a:xfrm>
          <a:prstGeom prst="donut">
            <a:avLst>
              <a:gd name="adj" fmla="val 6160"/>
            </a:avLst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many horses are in this picture?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There are (at least) 11</a:t>
            </a:r>
            <a:endParaRPr lang="en-GB" dirty="0"/>
          </a:p>
        </p:txBody>
      </p:sp>
      <p:sp>
        <p:nvSpPr>
          <p:cNvPr id="16" name="Donut 15"/>
          <p:cNvSpPr/>
          <p:nvPr/>
        </p:nvSpPr>
        <p:spPr bwMode="auto">
          <a:xfrm>
            <a:off x="3224307" y="1974849"/>
            <a:ext cx="1618455" cy="1192893"/>
          </a:xfrm>
          <a:prstGeom prst="donut">
            <a:avLst>
              <a:gd name="adj" fmla="val 6160"/>
            </a:avLst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84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Image result for questions mem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0" y="431400"/>
            <a:ext cx="7245000" cy="54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56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Feedback</a:t>
            </a:r>
            <a:endParaRPr lang="en-GB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42" y="1111513"/>
            <a:ext cx="8274158" cy="4749980"/>
          </a:xfrm>
        </p:spPr>
      </p:pic>
    </p:spTree>
    <p:extLst>
      <p:ext uri="{BB962C8B-B14F-4D97-AF65-F5344CB8AC3E}">
        <p14:creationId xmlns:p14="http://schemas.microsoft.com/office/powerpoint/2010/main" val="13826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0" t="993" r="10211" b="1351"/>
          <a:stretch/>
        </p:blipFill>
        <p:spPr>
          <a:xfrm>
            <a:off x="2432768" y="710547"/>
            <a:ext cx="2114174" cy="2175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8" t="1237" r="23270"/>
          <a:stretch/>
        </p:blipFill>
        <p:spPr>
          <a:xfrm>
            <a:off x="250479" y="710548"/>
            <a:ext cx="1972021" cy="2175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6338" y="2160116"/>
            <a:ext cx="3329786" cy="19494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4400" dirty="0" smtClean="0"/>
              <a:t>Careers and Employability Service</a:t>
            </a:r>
            <a:endParaRPr lang="en-GB" sz="4400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5" b="6378"/>
          <a:stretch/>
        </p:blipFill>
        <p:spPr>
          <a:xfrm>
            <a:off x="250479" y="3103124"/>
            <a:ext cx="1972021" cy="2297126"/>
          </a:xfrm>
          <a:solidFill>
            <a:schemeClr val="tx1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1" r="16220"/>
          <a:stretch/>
        </p:blipFill>
        <p:spPr>
          <a:xfrm rot="16200000">
            <a:off x="2344598" y="3191294"/>
            <a:ext cx="2297125" cy="212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700" dirty="0">
                <a:solidFill>
                  <a:srgbClr val="7030A0"/>
                </a:solidFill>
              </a:rPr>
              <a:t>What’s on this Autumn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94932" y="367394"/>
            <a:ext cx="32949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b="1" dirty="0">
                <a:solidFill>
                  <a:srgbClr val="D41568"/>
                </a:solidFill>
              </a:rPr>
              <a:t>Book your place at stirling.targetconnect.net</a:t>
            </a:r>
          </a:p>
        </p:txBody>
      </p:sp>
      <p:graphicFrame>
        <p:nvGraphicFramePr>
          <p:cNvPr id="7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9958624"/>
              </p:ext>
            </p:extLst>
          </p:nvPr>
        </p:nvGraphicFramePr>
        <p:xfrm>
          <a:off x="431800" y="1827213"/>
          <a:ext cx="7970078" cy="415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973">
                  <a:extLst>
                    <a:ext uri="{9D8B030D-6E8A-4147-A177-3AD203B41FA5}">
                      <a16:colId xmlns="" xmlns:a16="http://schemas.microsoft.com/office/drawing/2014/main" val="883692522"/>
                    </a:ext>
                  </a:extLst>
                </a:gridCol>
                <a:gridCol w="5105865">
                  <a:extLst>
                    <a:ext uri="{9D8B030D-6E8A-4147-A177-3AD203B41FA5}">
                      <a16:colId xmlns="" xmlns:a16="http://schemas.microsoft.com/office/drawing/2014/main" val="2011007719"/>
                    </a:ext>
                  </a:extLst>
                </a:gridCol>
                <a:gridCol w="1736240">
                  <a:extLst>
                    <a:ext uri="{9D8B030D-6E8A-4147-A177-3AD203B41FA5}">
                      <a16:colId xmlns="" xmlns:a16="http://schemas.microsoft.com/office/drawing/2014/main" val="385154710"/>
                    </a:ext>
                  </a:extLst>
                </a:gridCol>
              </a:tblGrid>
              <a:tr h="622611"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November</a:t>
                      </a:r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6424012"/>
                  </a:ext>
                </a:extLst>
              </a:tr>
              <a:tr h="701945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1</a:t>
                      </a:r>
                      <a:r>
                        <a:rPr lang="en-GB" sz="2800" baseline="3000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st</a:t>
                      </a:r>
                      <a:r>
                        <a:rPr lang="en-GB" sz="280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7030A0"/>
                          </a:solidFill>
                        </a:rPr>
                        <a:t>Saltire Application session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4-5pm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644526935"/>
                  </a:ext>
                </a:extLst>
              </a:tr>
              <a:tr h="637177">
                <a:tc>
                  <a:txBody>
                    <a:bodyPr/>
                    <a:lstStyle/>
                    <a:p>
                      <a:r>
                        <a:rPr lang="en-GB" sz="2800" b="1" baseline="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5</a:t>
                      </a:r>
                      <a:r>
                        <a:rPr lang="en-GB" sz="2800" b="1" baseline="3000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th</a:t>
                      </a:r>
                      <a:r>
                        <a:rPr lang="en-GB" sz="2800" b="1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2800" b="1" dirty="0" smtClean="0">
                          <a:solidFill>
                            <a:srgbClr val="7030A0"/>
                          </a:solidFill>
                        </a:rPr>
                        <a:t>Step </a:t>
                      </a:r>
                      <a:r>
                        <a:rPr lang="en-GB" sz="2800" b="1" dirty="0">
                          <a:solidFill>
                            <a:srgbClr val="7030A0"/>
                          </a:solidFill>
                        </a:rPr>
                        <a:t>into teaching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5-6.30pm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147177913"/>
                  </a:ext>
                </a:extLst>
              </a:tr>
              <a:tr h="622611">
                <a:tc>
                  <a:txBody>
                    <a:bodyPr/>
                    <a:lstStyle/>
                    <a:p>
                      <a:r>
                        <a:rPr lang="en-GB" sz="2800" baseline="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6</a:t>
                      </a:r>
                      <a:r>
                        <a:rPr lang="en-GB" sz="2800" baseline="3000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th</a:t>
                      </a:r>
                      <a:r>
                        <a:rPr lang="en-GB" sz="280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7030A0"/>
                          </a:solidFill>
                        </a:rPr>
                        <a:t>Personal branding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1-2pm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063887939"/>
                  </a:ext>
                </a:extLst>
              </a:tr>
              <a:tr h="943227">
                <a:tc>
                  <a:txBody>
                    <a:bodyPr/>
                    <a:lstStyle/>
                    <a:p>
                      <a:r>
                        <a:rPr lang="en-GB" sz="2800" baseline="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7</a:t>
                      </a:r>
                      <a:r>
                        <a:rPr lang="en-GB" sz="2800" baseline="3000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th</a:t>
                      </a:r>
                      <a:r>
                        <a:rPr lang="en-GB" sz="280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7030A0"/>
                          </a:solidFill>
                        </a:rPr>
                        <a:t>International student opportunities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1-2pm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53600654"/>
                  </a:ext>
                </a:extLst>
              </a:tr>
              <a:tr h="622611">
                <a:tc>
                  <a:txBody>
                    <a:bodyPr/>
                    <a:lstStyle/>
                    <a:p>
                      <a:r>
                        <a:rPr lang="en-GB" sz="2800" baseline="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8</a:t>
                      </a:r>
                      <a:r>
                        <a:rPr lang="en-GB" sz="2800" baseline="3000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th</a:t>
                      </a:r>
                      <a:r>
                        <a:rPr lang="en-GB" sz="2800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7030A0"/>
                          </a:solidFill>
                        </a:rPr>
                        <a:t>Postgraduate study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4-5pm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196413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56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" y="0"/>
            <a:ext cx="4673207" cy="3139321"/>
          </a:xfrm>
          <a:prstGeom prst="rect">
            <a:avLst/>
          </a:prstGeom>
          <a:noFill/>
          <a:ln w="41275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endParaRPr lang="en-GB" sz="100" b="1" dirty="0"/>
          </a:p>
          <a:p>
            <a:pPr>
              <a:spcBef>
                <a:spcPts val="600"/>
              </a:spcBef>
            </a:pPr>
            <a:r>
              <a:rPr lang="en-GB" b="1" dirty="0"/>
              <a:t>One to one Careers Appointments: </a:t>
            </a:r>
          </a:p>
          <a:p>
            <a:pPr>
              <a:spcBef>
                <a:spcPts val="600"/>
              </a:spcBef>
            </a:pPr>
            <a:r>
              <a:rPr lang="en-GB" sz="1400" dirty="0">
                <a:solidFill>
                  <a:schemeClr val="tx1">
                    <a:lumMod val="50000"/>
                  </a:schemeClr>
                </a:solidFill>
              </a:rPr>
              <a:t>Our team of professionally qualified staff are here to offer confidential, one-to-one guidance about any issue relating to careers. </a:t>
            </a: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chemeClr val="tx1">
                    <a:lumMod val="50000"/>
                  </a:schemeClr>
                </a:solidFill>
              </a:rPr>
              <a:t>Quick </a:t>
            </a:r>
            <a:r>
              <a:rPr lang="en-GB" sz="1400" b="1" dirty="0">
                <a:solidFill>
                  <a:schemeClr val="tx1">
                    <a:lumMod val="50000"/>
                  </a:schemeClr>
                </a:solidFill>
              </a:rPr>
              <a:t>Queries: </a:t>
            </a:r>
            <a:r>
              <a:rPr lang="en-GB" sz="1400" dirty="0">
                <a:solidFill>
                  <a:schemeClr val="tx1">
                    <a:lumMod val="50000"/>
                  </a:schemeClr>
                </a:solidFill>
              </a:rPr>
              <a:t>15min appointments available Mon- Friday. </a:t>
            </a:r>
            <a:r>
              <a:rPr lang="en-GB" sz="1400" dirty="0">
                <a:solidFill>
                  <a:schemeClr val="tx1">
                    <a:lumMod val="50000"/>
                  </a:schemeClr>
                </a:solidFill>
              </a:rPr>
              <a:t>Book </a:t>
            </a:r>
            <a:r>
              <a:rPr lang="en-GB" sz="1400" dirty="0">
                <a:solidFill>
                  <a:schemeClr val="tx1">
                    <a:lumMod val="50000"/>
                  </a:schemeClr>
                </a:solidFill>
              </a:rPr>
              <a:t>online through Target Connect (https://</a:t>
            </a:r>
            <a:r>
              <a:rPr lang="en-GB" sz="1400" dirty="0">
                <a:solidFill>
                  <a:schemeClr val="tx1">
                    <a:lumMod val="50000"/>
                  </a:schemeClr>
                </a:solidFill>
              </a:rPr>
              <a:t>stirling.targetconnect.net/home.html).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chemeClr val="tx1">
                    <a:lumMod val="50000"/>
                  </a:schemeClr>
                </a:solidFill>
              </a:rPr>
              <a:t>Guidance: </a:t>
            </a:r>
            <a:r>
              <a:rPr lang="en-GB" sz="1400" dirty="0">
                <a:solidFill>
                  <a:schemeClr val="tx1">
                    <a:lumMod val="50000"/>
                  </a:schemeClr>
                </a:solidFill>
              </a:rPr>
              <a:t>1 hour appointments available, book through the Hub </a:t>
            </a:r>
            <a:r>
              <a:rPr lang="en-GB" sz="1400" dirty="0">
                <a:solidFill>
                  <a:schemeClr val="tx1">
                    <a:lumMod val="50000"/>
                  </a:schemeClr>
                </a:solidFill>
              </a:rPr>
              <a:t>(ask@stir.ac.uk)</a:t>
            </a:r>
          </a:p>
          <a:p>
            <a:pPr>
              <a:spcBef>
                <a:spcPts val="600"/>
              </a:spcBef>
            </a:pPr>
            <a:r>
              <a:rPr lang="en-GB" sz="1400" dirty="0">
                <a:solidFill>
                  <a:schemeClr val="tx1">
                    <a:lumMod val="50000"/>
                  </a:schemeClr>
                </a:solidFill>
              </a:rPr>
              <a:t>Focused 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</a:rPr>
              <a:t>Natural Science appointments </a:t>
            </a:r>
            <a:r>
              <a:rPr lang="en-GB" sz="1400" dirty="0">
                <a:solidFill>
                  <a:schemeClr val="tx1">
                    <a:lumMod val="50000"/>
                  </a:schemeClr>
                </a:solidFill>
              </a:rPr>
              <a:t>are run 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</a:rPr>
              <a:t>on </a:t>
            </a:r>
            <a:r>
              <a:rPr lang="en-GB" sz="14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</a:rPr>
              <a:t>Wednesday</a:t>
            </a:r>
            <a:r>
              <a:rPr lang="en-GB" sz="1400" dirty="0">
                <a:solidFill>
                  <a:schemeClr val="tx1">
                    <a:lumMod val="50000"/>
                  </a:schemeClr>
                </a:solidFill>
              </a:rPr>
              <a:t>, but students can book to speak to another Career Consultant at any other time. 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>
              <a:lnSpc>
                <a:spcPct val="100000"/>
              </a:lnSpc>
              <a:spcBef>
                <a:spcPts val="600"/>
              </a:spcBef>
            </a:pPr>
            <a:r>
              <a:rPr lang="en-GB" dirty="0" smtClean="0"/>
              <a:t>Do </a:t>
            </a:r>
            <a:r>
              <a:rPr lang="en-GB" dirty="0" smtClean="0"/>
              <a:t>you </a:t>
            </a:r>
            <a:r>
              <a:rPr lang="en-GB" dirty="0" smtClean="0"/>
              <a:t>need specific careers advice? </a:t>
            </a:r>
            <a:br>
              <a:rPr lang="en-GB" dirty="0" smtClean="0"/>
            </a:br>
            <a:r>
              <a:rPr lang="en-GB" sz="1800" b="0" dirty="0" smtClean="0"/>
              <a:t/>
            </a:r>
            <a:br>
              <a:rPr lang="en-GB" sz="1800" b="0" dirty="0" smtClean="0"/>
            </a:br>
            <a:r>
              <a:rPr lang="en-GB" sz="1800" b="0" dirty="0"/>
              <a:t>Booking a 1-1 appointment </a:t>
            </a:r>
            <a:r>
              <a:rPr lang="en-GB" sz="1800" b="0" dirty="0" smtClean="0"/>
              <a:t>may be </a:t>
            </a:r>
            <a:r>
              <a:rPr lang="en-GB" sz="1800" b="0" dirty="0"/>
              <a:t>the support you need. </a:t>
            </a:r>
            <a:br>
              <a:rPr lang="en-GB" sz="1800" b="0" dirty="0"/>
            </a:br>
            <a:r>
              <a:rPr lang="en-GB" sz="1800" b="0" dirty="0"/>
              <a:t>(CV checks, mock interviews, careers guidance, etc</a:t>
            </a:r>
            <a:r>
              <a:rPr lang="en-GB" sz="1800" b="0" dirty="0" smtClean="0"/>
              <a:t>.)</a:t>
            </a:r>
            <a:br>
              <a:rPr lang="en-GB" sz="1800" b="0" dirty="0" smtClean="0"/>
            </a:br>
            <a:r>
              <a:rPr lang="en-GB" sz="1800" b="0" dirty="0"/>
              <a:t/>
            </a:r>
            <a:br>
              <a:rPr lang="en-GB" sz="1800" b="0" dirty="0"/>
            </a:br>
            <a:r>
              <a:rPr lang="en-GB" sz="1800" b="0" dirty="0" smtClean="0"/>
              <a:t>https://stirling.targetconnect.net/</a:t>
            </a:r>
            <a:br>
              <a:rPr lang="en-GB" sz="1800" b="0" dirty="0" smtClean="0"/>
            </a:br>
            <a:r>
              <a:rPr lang="en-GB" sz="1800" b="0" dirty="0" smtClean="0"/>
              <a:t>home.html </a:t>
            </a:r>
            <a:br>
              <a:rPr lang="en-GB" sz="1800" b="0" dirty="0" smtClean="0"/>
            </a:br>
            <a:r>
              <a:rPr lang="en-GB" sz="1800" b="0" dirty="0" smtClean="0"/>
              <a:t> </a:t>
            </a:r>
            <a:r>
              <a:rPr lang="en-GB" sz="1800" b="0" dirty="0"/>
              <a:t/>
            </a:r>
            <a:br>
              <a:rPr lang="en-GB" sz="1800" b="0" dirty="0"/>
            </a:br>
            <a:r>
              <a:rPr lang="en-GB" sz="1800" b="0" dirty="0"/>
              <a:t/>
            </a:r>
            <a:br>
              <a:rPr lang="en-GB" sz="1800" b="0" dirty="0"/>
            </a:br>
            <a:r>
              <a:rPr lang="en-GB" sz="1600" dirty="0"/>
              <a:t/>
            </a:r>
            <a:br>
              <a:rPr lang="en-GB" sz="1600" dirty="0"/>
            </a:br>
            <a:endParaRPr lang="en-GB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6622" r="9272"/>
          <a:stretch/>
        </p:blipFill>
        <p:spPr>
          <a:xfrm>
            <a:off x="-355548" y="4008742"/>
            <a:ext cx="4980558" cy="2849258"/>
          </a:xfrm>
          <a:prstGeom prst="rect">
            <a:avLst/>
          </a:prstGeom>
        </p:spPr>
      </p:pic>
      <p:sp>
        <p:nvSpPr>
          <p:cNvPr id="2" name="Explosion 2 1"/>
          <p:cNvSpPr/>
          <p:nvPr/>
        </p:nvSpPr>
        <p:spPr>
          <a:xfrm>
            <a:off x="4905443" y="260437"/>
            <a:ext cx="2749949" cy="1427704"/>
          </a:xfrm>
          <a:prstGeom prst="irregularSeal2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Calibri" pitchFamily="34" charset="0"/>
              </a:rPr>
              <a:t>FOREVER! </a:t>
            </a:r>
            <a:endParaRPr lang="en-GB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7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Career Cafes</a:t>
            </a:r>
            <a:endParaRPr lang="en-GB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0" dirty="0"/>
              <a:t>Wednesdays </a:t>
            </a:r>
            <a:r>
              <a:rPr lang="en-GB" sz="2400" b="0" dirty="0" smtClean="0"/>
              <a:t>12-2pm </a:t>
            </a:r>
            <a:r>
              <a:rPr lang="en-GB" sz="2400" b="0" dirty="0"/>
              <a:t>	           Underground</a:t>
            </a:r>
          </a:p>
          <a:p>
            <a:endParaRPr lang="en-GB" dirty="0"/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4" r="46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910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300" smtClean="0"/>
              <a:t>Connect with us</a:t>
            </a:r>
            <a:endParaRPr lang="en-GB" sz="33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69" y="2455245"/>
            <a:ext cx="160886" cy="347722"/>
          </a:xfrm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5487074" y="996156"/>
            <a:ext cx="3109912" cy="321786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88" y="3781591"/>
            <a:ext cx="417119" cy="3350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4" y="4416123"/>
            <a:ext cx="457476" cy="3196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95" y="1776761"/>
            <a:ext cx="417119" cy="3448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04237" y="1763400"/>
            <a:ext cx="24111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solidFill>
                  <a:schemeClr val="accent5"/>
                </a:solidFill>
              </a:rPr>
              <a:t>stir.ac.uk/careers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3608" y="2434356"/>
            <a:ext cx="25840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 err="1">
                <a:solidFill>
                  <a:schemeClr val="accent5"/>
                </a:solidFill>
              </a:rPr>
              <a:t>StirlingUniCareers</a:t>
            </a:r>
            <a:endParaRPr lang="en-GB" sz="2100" dirty="0">
              <a:solidFill>
                <a:schemeClr val="accent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1623" y="3701062"/>
            <a:ext cx="23323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solidFill>
                  <a:schemeClr val="accent5"/>
                </a:solidFill>
              </a:rPr>
              <a:t>@</a:t>
            </a:r>
            <a:r>
              <a:rPr lang="en-GB" sz="2100" dirty="0" err="1">
                <a:solidFill>
                  <a:schemeClr val="accent5"/>
                </a:solidFill>
              </a:rPr>
              <a:t>StirUniCareers</a:t>
            </a:r>
            <a:endParaRPr lang="en-GB" sz="2100" dirty="0">
              <a:solidFill>
                <a:schemeClr val="accent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1623" y="4333317"/>
            <a:ext cx="23323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solidFill>
                  <a:schemeClr val="accent5"/>
                </a:solidFill>
              </a:rPr>
              <a:t>ask@stir.ac.uk</a:t>
            </a:r>
          </a:p>
        </p:txBody>
      </p:sp>
      <p:pic>
        <p:nvPicPr>
          <p:cNvPr id="1026" name="Picture 2" descr="Image result for instagra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46" y="3102436"/>
            <a:ext cx="379686" cy="37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213609" y="3068807"/>
            <a:ext cx="27355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 err="1">
                <a:solidFill>
                  <a:schemeClr val="accent5"/>
                </a:solidFill>
              </a:rPr>
              <a:t>StirlingUniCareers</a:t>
            </a:r>
            <a:endParaRPr lang="en-GB" sz="2100" dirty="0">
              <a:solidFill>
                <a:schemeClr val="accent5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1623" y="4917846"/>
            <a:ext cx="488101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100" dirty="0">
                <a:solidFill>
                  <a:schemeClr val="accent5"/>
                </a:solidFill>
              </a:rPr>
              <a:t>https://canvas.stir.ac.uk/enroll/P4XBB8 </a:t>
            </a:r>
          </a:p>
        </p:txBody>
      </p:sp>
      <p:pic>
        <p:nvPicPr>
          <p:cNvPr id="4" name="Picture 2" descr="Image result for canvas vle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3" t="8270" r="26946" b="42940"/>
          <a:stretch/>
        </p:blipFill>
        <p:spPr bwMode="auto">
          <a:xfrm>
            <a:off x="646344" y="4884002"/>
            <a:ext cx="464481" cy="48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81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 group of people = different personalities</a:t>
            </a:r>
            <a:endParaRPr lang="en-GB" altLang="en-US"/>
          </a:p>
        </p:txBody>
      </p:sp>
      <p:pic>
        <p:nvPicPr>
          <p:cNvPr id="22531" name="Picture 2" descr="C:\Documents and Settings\lizjb3\Local Settings\Temporary Internet Files\Content.IE5\AQM8DRW6\MCj04395870000[1]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408" y="1191370"/>
            <a:ext cx="4704059" cy="3750744"/>
          </a:xfrm>
        </p:spPr>
      </p:pic>
    </p:spTree>
    <p:extLst>
      <p:ext uri="{BB962C8B-B14F-4D97-AF65-F5344CB8AC3E}">
        <p14:creationId xmlns:p14="http://schemas.microsoft.com/office/powerpoint/2010/main" val="360077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Image result for everything that irritates us about others can lead us to an understanding of ourselv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32" y="431400"/>
            <a:ext cx="8328135" cy="572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36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Frustrations of teamwork/group work</a:t>
            </a:r>
            <a:endParaRPr lang="en-GB" altLang="en-US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People who appear:</a:t>
            </a:r>
          </a:p>
          <a:p>
            <a:endParaRPr lang="en-GB" altLang="en-US" smtClean="0"/>
          </a:p>
          <a:p>
            <a:r>
              <a:rPr lang="en-GB" altLang="en-US" smtClean="0"/>
              <a:t>not to let others speak</a:t>
            </a:r>
          </a:p>
          <a:p>
            <a:r>
              <a:rPr lang="en-GB" altLang="en-US" smtClean="0"/>
              <a:t>not to say anything</a:t>
            </a:r>
          </a:p>
          <a:p>
            <a:r>
              <a:rPr lang="en-GB" altLang="en-US" smtClean="0"/>
              <a:t>to pick fault with everything</a:t>
            </a:r>
          </a:p>
          <a:p>
            <a:r>
              <a:rPr lang="en-GB" altLang="en-US" smtClean="0"/>
              <a:t>not to think about detail</a:t>
            </a:r>
          </a:p>
          <a:p>
            <a:r>
              <a:rPr lang="en-GB" altLang="en-US" smtClean="0"/>
              <a:t>to be insensitive to others</a:t>
            </a:r>
          </a:p>
          <a:p>
            <a:r>
              <a:rPr lang="en-GB" altLang="en-US" smtClean="0"/>
              <a:t>overly emotional</a:t>
            </a:r>
          </a:p>
          <a:p>
            <a:r>
              <a:rPr lang="en-GB" altLang="en-US" smtClean="0"/>
              <a:t>to be rigid and inflexible</a:t>
            </a:r>
          </a:p>
          <a:p>
            <a:r>
              <a:rPr lang="en-GB" altLang="en-US" smtClean="0"/>
              <a:t>disorganised </a:t>
            </a:r>
          </a:p>
        </p:txBody>
      </p:sp>
    </p:spTree>
    <p:extLst>
      <p:ext uri="{BB962C8B-B14F-4D97-AF65-F5344CB8AC3E}">
        <p14:creationId xmlns:p14="http://schemas.microsoft.com/office/powerpoint/2010/main" val="260460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There is no excuse for bad behaviour….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altLang="en-US" sz="3200" b="0" dirty="0" smtClean="0"/>
              <a:t>but </a:t>
            </a:r>
            <a:r>
              <a:rPr lang="en-GB" altLang="en-US" sz="3200" b="0" dirty="0" smtClean="0"/>
              <a:t>there may be explanations for</a:t>
            </a:r>
          </a:p>
          <a:p>
            <a:pPr>
              <a:lnSpc>
                <a:spcPct val="100000"/>
              </a:lnSpc>
            </a:pPr>
            <a:r>
              <a:rPr lang="en-GB" altLang="en-US" sz="3200" b="0" i="1" dirty="0" smtClean="0"/>
              <a:t>differences</a:t>
            </a:r>
            <a:r>
              <a:rPr lang="en-GB" altLang="en-US" sz="3200" b="0" dirty="0" smtClean="0"/>
              <a:t> in behaviour…..</a:t>
            </a:r>
          </a:p>
        </p:txBody>
      </p:sp>
      <p:pic>
        <p:nvPicPr>
          <p:cNvPr id="3074" name="Picture 2" descr="Image result for no excuses bad behaviour meme"/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85" b="-428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1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ergy1-square">
  <a:themeElements>
    <a:clrScheme name="energygreen">
      <a:dk1>
        <a:srgbClr val="8DBA37"/>
      </a:dk1>
      <a:lt1>
        <a:srgbClr val="FFFFFF"/>
      </a:lt1>
      <a:dk2>
        <a:srgbClr val="8FBA37"/>
      </a:dk2>
      <a:lt2>
        <a:srgbClr val="FFFFFF"/>
      </a:lt2>
      <a:accent1>
        <a:srgbClr val="8DBB37"/>
      </a:accent1>
      <a:accent2>
        <a:srgbClr val="A7CB6D"/>
      </a:accent2>
      <a:accent3>
        <a:srgbClr val="C3DB9A"/>
      </a:accent3>
      <a:accent4>
        <a:srgbClr val="DCE9C4"/>
      </a:accent4>
      <a:accent5>
        <a:srgbClr val="006938"/>
      </a:accent5>
      <a:accent6>
        <a:srgbClr val="628B64"/>
      </a:accent6>
      <a:hlink>
        <a:srgbClr val="61B3E3"/>
      </a:hlink>
      <a:folHlink>
        <a:srgbClr val="3F7BB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934"/>
        </a:solidFill>
        <a:ln>
          <a:noFill/>
        </a:ln>
      </a:spPr>
      <a:bodyPr rtlCol="0" anchor="ctr"/>
      <a:lstStyle>
        <a:defPPr algn="ctr">
          <a:defRPr dirty="0">
            <a:latin typeface="Calibri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nergy1-square" id="{5EB2FBED-19A1-4F90-B3C9-E3304DBB8142}" vid="{063D9BE8-6BFC-4D2A-A994-EBE22D0C3F4D}"/>
    </a:ext>
  </a:extLst>
</a:theme>
</file>

<file path=ppt/theme/theme2.xml><?xml version="1.0" encoding="utf-8"?>
<a:theme xmlns:a="http://schemas.openxmlformats.org/drawingml/2006/main" name="UoS Energy 1 Blue">
  <a:themeElements>
    <a:clrScheme name="Custom 2">
      <a:dk1>
        <a:srgbClr val="395CAD"/>
      </a:dk1>
      <a:lt1>
        <a:srgbClr val="FFFFFF"/>
      </a:lt1>
      <a:dk2>
        <a:srgbClr val="365EAD"/>
      </a:dk2>
      <a:lt2>
        <a:srgbClr val="EEECE1"/>
      </a:lt2>
      <a:accent1>
        <a:srgbClr val="7887C3"/>
      </a:accent1>
      <a:accent2>
        <a:srgbClr val="9FA7D5"/>
      </a:accent2>
      <a:accent3>
        <a:srgbClr val="C6C9E7"/>
      </a:accent3>
      <a:accent4>
        <a:srgbClr val="61B3E3"/>
      </a:accent4>
      <a:accent5>
        <a:srgbClr val="9AC8ED"/>
      </a:accent5>
      <a:accent6>
        <a:srgbClr val="BBD8F2"/>
      </a:accent6>
      <a:hlink>
        <a:srgbClr val="F4A365"/>
      </a:hlink>
      <a:folHlink>
        <a:srgbClr val="F3C4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934"/>
        </a:solidFill>
        <a:ln>
          <a:noFill/>
        </a:ln>
      </a:spPr>
      <a:bodyPr rtlCol="0" anchor="ctr"/>
      <a:lstStyle>
        <a:defPPr algn="ctr">
          <a:defRPr dirty="0">
            <a:latin typeface="Calibri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nergy 1" id="{C5ABD442-A72D-FD46-930F-E726137513EC}" vid="{2B4FC275-8A72-1847-BC25-A1C066351A94}"/>
    </a:ext>
  </a:extLst>
</a:theme>
</file>

<file path=ppt/theme/theme3.xml><?xml version="1.0" encoding="utf-8"?>
<a:theme xmlns:a="http://schemas.openxmlformats.org/drawingml/2006/main" name="UoS Energy 1 Red">
  <a:themeElements>
    <a:clrScheme name="energypink">
      <a:dk1>
        <a:srgbClr val="B40051"/>
      </a:dk1>
      <a:lt1>
        <a:srgbClr val="FFFFFF"/>
      </a:lt1>
      <a:dk2>
        <a:srgbClr val="B20151"/>
      </a:dk2>
      <a:lt2>
        <a:srgbClr val="FFFFFF"/>
      </a:lt2>
      <a:accent1>
        <a:srgbClr val="B40052"/>
      </a:accent1>
      <a:accent2>
        <a:srgbClr val="E06E92"/>
      </a:accent2>
      <a:accent3>
        <a:srgbClr val="E99BB2"/>
      </a:accent3>
      <a:accent4>
        <a:srgbClr val="F1C6D3"/>
      </a:accent4>
      <a:accent5>
        <a:srgbClr val="762056"/>
      </a:accent5>
      <a:accent6>
        <a:srgbClr val="985A7E"/>
      </a:accent6>
      <a:hlink>
        <a:srgbClr val="61B3E3"/>
      </a:hlink>
      <a:folHlink>
        <a:srgbClr val="3F7BB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934"/>
        </a:solidFill>
        <a:ln>
          <a:noFill/>
        </a:ln>
      </a:spPr>
      <a:bodyPr rtlCol="0" anchor="ctr"/>
      <a:lstStyle>
        <a:defPPr algn="ctr">
          <a:defRPr dirty="0">
            <a:latin typeface="Calibri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nergy 1" id="{C5ABD442-A72D-FD46-930F-E726137513EC}" vid="{AD567B19-D96A-5641-9DAB-ED9542F1FC49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Energy1-square</Template>
  <TotalTime>473</TotalTime>
  <Words>1891</Words>
  <Application>Microsoft Office PowerPoint</Application>
  <PresentationFormat>On-screen Show (4:3)</PresentationFormat>
  <Paragraphs>445</Paragraphs>
  <Slides>56</Slides>
  <Notes>40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ＭＳ Ｐゴシック</vt:lpstr>
      <vt:lpstr>Arial</vt:lpstr>
      <vt:lpstr>Calibri</vt:lpstr>
      <vt:lpstr>Freestyle Script</vt:lpstr>
      <vt:lpstr>Symbol</vt:lpstr>
      <vt:lpstr>Times</vt:lpstr>
      <vt:lpstr>Times New Roman</vt:lpstr>
      <vt:lpstr>Verdana</vt:lpstr>
      <vt:lpstr>Wingdings</vt:lpstr>
      <vt:lpstr>Energy1-square</vt:lpstr>
      <vt:lpstr>UoS Energy 1 Blue</vt:lpstr>
      <vt:lpstr>UoS Energy 1 Red</vt:lpstr>
      <vt:lpstr>\\AD\Data\Shared\SocSci\Business\Centres\CAREERS\TESTS\Personality Assessments\MBTI\Kit Williams Masquerade.pdf</vt:lpstr>
      <vt:lpstr>Type Dynamics </vt:lpstr>
      <vt:lpstr>Today’s session</vt:lpstr>
      <vt:lpstr>What do you see?</vt:lpstr>
      <vt:lpstr>How many horses are in this picture?</vt:lpstr>
      <vt:lpstr>How many horses are in this picture?</vt:lpstr>
      <vt:lpstr>A group of people = different personalities</vt:lpstr>
      <vt:lpstr>PowerPoint Presentation</vt:lpstr>
      <vt:lpstr>Frustrations of teamwork/group work</vt:lpstr>
      <vt:lpstr>There is no excuse for bad behaviour….</vt:lpstr>
      <vt:lpstr>What is a preference?</vt:lpstr>
      <vt:lpstr>The concept of ‘preference’</vt:lpstr>
      <vt:lpstr>Basic assumptions of type theory</vt:lpstr>
      <vt:lpstr>A 3-stage process</vt:lpstr>
      <vt:lpstr>The four dimensions of type</vt:lpstr>
      <vt:lpstr>Terminology</vt:lpstr>
      <vt:lpstr>Discussion topic</vt:lpstr>
      <vt:lpstr>The four dimensions of type</vt:lpstr>
      <vt:lpstr>The four dimensions of type</vt:lpstr>
      <vt:lpstr>People who prefer:</vt:lpstr>
      <vt:lpstr>Characteristics</vt:lpstr>
      <vt:lpstr>How Es/Is might view each other</vt:lpstr>
      <vt:lpstr>What is your preference?</vt:lpstr>
      <vt:lpstr>PowerPoint Presentation</vt:lpstr>
      <vt:lpstr>PowerPoint Presentation</vt:lpstr>
      <vt:lpstr>PowerPoint Presentation</vt:lpstr>
      <vt:lpstr>PowerPoint Presentation</vt:lpstr>
      <vt:lpstr>The four dimensions of type</vt:lpstr>
      <vt:lpstr>People who prefer:</vt:lpstr>
      <vt:lpstr>How S/Ns might view each other</vt:lpstr>
      <vt:lpstr>Sensing-INtuition</vt:lpstr>
      <vt:lpstr>Scenario</vt:lpstr>
      <vt:lpstr>The four dimensions of type</vt:lpstr>
      <vt:lpstr>People who prefer:</vt:lpstr>
      <vt:lpstr>Characteristics</vt:lpstr>
      <vt:lpstr>How Ts/Fs might view each other</vt:lpstr>
      <vt:lpstr>Thinking-Feeling</vt:lpstr>
      <vt:lpstr>Lifestyle</vt:lpstr>
      <vt:lpstr>Lifestyle</vt:lpstr>
      <vt:lpstr>The four dimensions of type</vt:lpstr>
      <vt:lpstr>People who prefer:</vt:lpstr>
      <vt:lpstr>Characteristics</vt:lpstr>
      <vt:lpstr>Approaches to planning</vt:lpstr>
      <vt:lpstr>How Js/Ps might view each other</vt:lpstr>
      <vt:lpstr>Who’s is whose?</vt:lpstr>
      <vt:lpstr>In summary</vt:lpstr>
      <vt:lpstr>Put it all together…</vt:lpstr>
      <vt:lpstr>PowerPoint Presentation</vt:lpstr>
      <vt:lpstr>Put it all together…</vt:lpstr>
      <vt:lpstr>Implications</vt:lpstr>
      <vt:lpstr>PowerPoint Presentation</vt:lpstr>
      <vt:lpstr>Feedback</vt:lpstr>
      <vt:lpstr>Careers and Employability Service</vt:lpstr>
      <vt:lpstr>What’s on this Autumn</vt:lpstr>
      <vt:lpstr>Do you need specific careers advice?   Booking a 1-1 appointment may be the support you need.  (CV checks, mock interviews, careers guidance, etc.)  https://stirling.targetconnect.net/ home.html      </vt:lpstr>
      <vt:lpstr>Career Cafes</vt:lpstr>
      <vt:lpstr>Connect with us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Megan Davies</dc:creator>
  <cp:lastModifiedBy>Megan Davies</cp:lastModifiedBy>
  <cp:revision>24</cp:revision>
  <dcterms:created xsi:type="dcterms:W3CDTF">2010-01-26T19:06:48Z</dcterms:created>
  <dcterms:modified xsi:type="dcterms:W3CDTF">2018-10-30T18:07:10Z</dcterms:modified>
</cp:coreProperties>
</file>